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2" r:id="rId4"/>
    <p:sldId id="273" r:id="rId5"/>
    <p:sldId id="274" r:id="rId6"/>
    <p:sldId id="256" r:id="rId7"/>
    <p:sldId id="257" r:id="rId8"/>
    <p:sldId id="258" r:id="rId9"/>
    <p:sldId id="260" r:id="rId10"/>
    <p:sldId id="261" r:id="rId11"/>
    <p:sldId id="262" r:id="rId12"/>
    <p:sldId id="264" r:id="rId13"/>
    <p:sldId id="263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1B95-E9D9-417E-8BFC-82D2465B0CA7}" type="datetimeFigureOut">
              <a:rPr lang="cs-CZ" smtClean="0"/>
              <a:pPr/>
              <a:t>31.01.2022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492E-5654-426A-A2B8-74379AA3EC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1B95-E9D9-417E-8BFC-82D2465B0CA7}" type="datetimeFigureOut">
              <a:rPr lang="cs-CZ" smtClean="0"/>
              <a:pPr/>
              <a:t>31.01.2022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492E-5654-426A-A2B8-74379AA3EC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1B95-E9D9-417E-8BFC-82D2465B0CA7}" type="datetimeFigureOut">
              <a:rPr lang="cs-CZ" smtClean="0"/>
              <a:pPr/>
              <a:t>31.01.2022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492E-5654-426A-A2B8-74379AA3EC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1B95-E9D9-417E-8BFC-82D2465B0CA7}" type="datetimeFigureOut">
              <a:rPr lang="cs-CZ" smtClean="0"/>
              <a:pPr/>
              <a:t>31.01.2022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492E-5654-426A-A2B8-74379AA3EC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1B95-E9D9-417E-8BFC-82D2465B0CA7}" type="datetimeFigureOut">
              <a:rPr lang="cs-CZ" smtClean="0"/>
              <a:pPr/>
              <a:t>31.01.2022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492E-5654-426A-A2B8-74379AA3EC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1B95-E9D9-417E-8BFC-82D2465B0CA7}" type="datetimeFigureOut">
              <a:rPr lang="cs-CZ" smtClean="0"/>
              <a:pPr/>
              <a:t>31.01.2022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492E-5654-426A-A2B8-74379AA3EC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1B95-E9D9-417E-8BFC-82D2465B0CA7}" type="datetimeFigureOut">
              <a:rPr lang="cs-CZ" smtClean="0"/>
              <a:pPr/>
              <a:t>31.01.2022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492E-5654-426A-A2B8-74379AA3EC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1B95-E9D9-417E-8BFC-82D2465B0CA7}" type="datetimeFigureOut">
              <a:rPr lang="cs-CZ" smtClean="0"/>
              <a:pPr/>
              <a:t>31.01.2022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492E-5654-426A-A2B8-74379AA3EC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1B95-E9D9-417E-8BFC-82D2465B0CA7}" type="datetimeFigureOut">
              <a:rPr lang="cs-CZ" smtClean="0"/>
              <a:pPr/>
              <a:t>31.01.2022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492E-5654-426A-A2B8-74379AA3EC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1B95-E9D9-417E-8BFC-82D2465B0CA7}" type="datetimeFigureOut">
              <a:rPr lang="cs-CZ" smtClean="0"/>
              <a:pPr/>
              <a:t>31.01.2022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492E-5654-426A-A2B8-74379AA3EC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1B95-E9D9-417E-8BFC-82D2465B0CA7}" type="datetimeFigureOut">
              <a:rPr lang="cs-CZ" smtClean="0"/>
              <a:pPr/>
              <a:t>31.01.2022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E3492E-5654-426A-A2B8-74379AA3EC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DD1B95-E9D9-417E-8BFC-82D2465B0CA7}" type="datetimeFigureOut">
              <a:rPr lang="cs-CZ" smtClean="0"/>
              <a:pPr/>
              <a:t>31.01.2022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E3492E-5654-426A-A2B8-74379AA3EC7E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577680"/>
          </a:xfrm>
        </p:spPr>
        <p:txBody>
          <a:bodyPr>
            <a:noAutofit/>
          </a:bodyPr>
          <a:lstStyle/>
          <a:p>
            <a:r>
              <a:rPr lang="cs-CZ" sz="6000" dirty="0"/>
              <a:t>Poselství bratra </a:t>
            </a:r>
            <a:br>
              <a:rPr lang="cs-CZ" sz="6000" dirty="0"/>
            </a:br>
            <a:r>
              <a:rPr lang="cs-CZ" sz="6000" dirty="0"/>
              <a:t>Marka </a:t>
            </a:r>
            <a:r>
              <a:rPr lang="cs-CZ" sz="6000" dirty="0" err="1"/>
              <a:t>Finleye</a:t>
            </a:r>
            <a:br>
              <a:rPr lang="cs-CZ" sz="6000" dirty="0"/>
            </a:br>
            <a:r>
              <a:rPr lang="cs-CZ" sz="6000" dirty="0"/>
              <a:t>na </a:t>
            </a:r>
            <a:br>
              <a:rPr lang="cs-CZ" sz="6000" dirty="0"/>
            </a:br>
            <a:r>
              <a:rPr lang="cs-CZ" sz="6000" dirty="0" err="1"/>
              <a:t>messengeru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https://minmag.s3.amazonaws.com/issues/2021/12/images/Three-Cosmic-Messages-Finle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2695797" cy="399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644008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„Vaše práce není v Pánu </a:t>
            </a:r>
            <a:r>
              <a:rPr lang="cs-CZ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marná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600" dirty="0"/>
              <a:t>Na úrovni sboru - církve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/>
              <a:t>Na osobní rovině</a:t>
            </a:r>
          </a:p>
        </p:txBody>
      </p:sp>
      <p:pic>
        <p:nvPicPr>
          <p:cNvPr id="18434" name="Picture 2" descr="Vain Images, Stock Photos &amp;amp; Vectors | Shutter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140968"/>
            <a:ext cx="7164288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„Vaše práce není v Pánu </a:t>
            </a:r>
            <a:r>
              <a:rPr lang="cs-CZ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marná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(1 K 15,58)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 lnSpcReduction="10000"/>
          </a:bodyPr>
          <a:lstStyle/>
          <a:p>
            <a:r>
              <a:rPr lang="cs-CZ" sz="3200" b="1" dirty="0"/>
              <a:t>Marnost ve službě apoštolů</a:t>
            </a:r>
          </a:p>
          <a:p>
            <a:r>
              <a:rPr lang="cs-CZ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Jan:</a:t>
            </a:r>
          </a:p>
          <a:p>
            <a:r>
              <a:rPr lang="cs-CZ" dirty="0"/>
              <a:t>„Mám radost, že 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někteří</a:t>
            </a:r>
            <a:r>
              <a:rPr lang="cs-CZ" dirty="0"/>
              <a:t> z vás žijí opravdu podle Božích přikázání“</a:t>
            </a:r>
            <a:r>
              <a:rPr lang="cs-CZ" i="1" dirty="0"/>
              <a:t> </a:t>
            </a:r>
            <a:r>
              <a:rPr lang="cs-CZ" dirty="0"/>
              <a:t>(2 J 4; SNC)</a:t>
            </a:r>
          </a:p>
          <a:p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Pavel:</a:t>
            </a:r>
          </a:p>
          <a:p>
            <a:r>
              <a:rPr lang="cs-CZ" dirty="0"/>
              <a:t>„aby snad moje nynější i dřívější úsilí nebylo 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nadarmo</a:t>
            </a:r>
            <a:r>
              <a:rPr lang="cs-CZ" dirty="0"/>
              <a:t>“ (</a:t>
            </a:r>
            <a:r>
              <a:rPr lang="cs-CZ" dirty="0" err="1"/>
              <a:t>Ga</a:t>
            </a:r>
            <a:r>
              <a:rPr lang="cs-CZ" dirty="0"/>
              <a:t> 2,2)</a:t>
            </a:r>
          </a:p>
          <a:p>
            <a:r>
              <a:rPr lang="cs-CZ" dirty="0"/>
              <a:t>Až se Kristus zase objeví – já budu šťasten, že jsem se nenamáhal 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zbytečně</a:t>
            </a:r>
            <a:r>
              <a:rPr lang="cs-CZ" dirty="0"/>
              <a:t>“ (</a:t>
            </a:r>
            <a:r>
              <a:rPr lang="cs-CZ" dirty="0" err="1"/>
              <a:t>Fil</a:t>
            </a:r>
            <a:r>
              <a:rPr lang="cs-CZ" dirty="0"/>
              <a:t> 2,16; SNC)</a:t>
            </a:r>
          </a:p>
          <a:p>
            <a:r>
              <a:rPr lang="cs-CZ" dirty="0"/>
              <a:t>„A tak když jsem to již déle nemohl vydržet, poslal jsem </a:t>
            </a:r>
            <a:r>
              <a:rPr lang="cs-CZ" dirty="0" err="1"/>
              <a:t>Timotea</a:t>
            </a:r>
            <a:r>
              <a:rPr lang="cs-CZ" dirty="0"/>
              <a:t>, abych poznal vaši víru, zdali vás snad pokušitel nesvedl, takže by naše námaha vyšla 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naprázdno</a:t>
            </a:r>
            <a:r>
              <a:rPr lang="cs-CZ" dirty="0"/>
              <a:t>“ (1 </a:t>
            </a:r>
            <a:r>
              <a:rPr lang="cs-CZ" dirty="0" err="1"/>
              <a:t>Te</a:t>
            </a:r>
            <a:r>
              <a:rPr lang="cs-CZ" dirty="0"/>
              <a:t> 3,5)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1296144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Jaké problémy byly v Korintském sboru?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9458" name="Picture 2" descr="What were the Problems in the Corinthian Church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286000" y="2967335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křesťany žijící v tomto městě se stalo zvláště problémem učení o vzkříšení.  Bylo či nebylo vzkříšení?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„Vaše práce není v Pánu </a:t>
            </a:r>
            <a:r>
              <a:rPr lang="cs-CZ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marná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(1 K 15,58)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>
            <a:normAutofit/>
          </a:bodyPr>
          <a:lstStyle/>
          <a:p>
            <a:r>
              <a:rPr lang="cs-CZ" sz="2800" b="1" dirty="0"/>
              <a:t>V této kapitole se čtyřikrát vyskytuje slovo </a:t>
            </a:r>
            <a:r>
              <a:rPr lang="cs-CZ" sz="2800" b="1" dirty="0">
                <a:solidFill>
                  <a:srgbClr val="FF0000"/>
                </a:solidFill>
              </a:rPr>
              <a:t>„</a:t>
            </a:r>
            <a:r>
              <a:rPr lang="cs-CZ" sz="2800" b="1" i="1" dirty="0" err="1">
                <a:solidFill>
                  <a:srgbClr val="FF0000"/>
                </a:solidFill>
              </a:rPr>
              <a:t>kenos</a:t>
            </a:r>
            <a:r>
              <a:rPr lang="cs-CZ" sz="2800" b="1" i="1" dirty="0">
                <a:solidFill>
                  <a:srgbClr val="FF0000"/>
                </a:solidFill>
              </a:rPr>
              <a:t>“ </a:t>
            </a:r>
            <a:r>
              <a:rPr lang="cs-CZ" sz="2800" b="1" dirty="0">
                <a:solidFill>
                  <a:srgbClr val="FF0000"/>
                </a:solidFill>
              </a:rPr>
              <a:t>= marný</a:t>
            </a:r>
            <a:r>
              <a:rPr lang="cs-CZ" sz="2800" b="1" dirty="0"/>
              <a:t>. A též jeho synonymum </a:t>
            </a:r>
            <a:r>
              <a:rPr lang="cs-CZ" sz="2800" b="1" dirty="0">
                <a:solidFill>
                  <a:srgbClr val="FF0000"/>
                </a:solidFill>
              </a:rPr>
              <a:t>„</a:t>
            </a:r>
            <a:r>
              <a:rPr lang="cs-CZ" sz="2800" b="1" i="1" dirty="0" err="1">
                <a:solidFill>
                  <a:srgbClr val="FF0000"/>
                </a:solidFill>
              </a:rPr>
              <a:t>eiké</a:t>
            </a:r>
            <a:r>
              <a:rPr lang="cs-CZ" sz="2800" b="1" i="1" dirty="0">
                <a:solidFill>
                  <a:srgbClr val="FF0000"/>
                </a:solidFill>
              </a:rPr>
              <a:t>“ </a:t>
            </a:r>
            <a:r>
              <a:rPr lang="cs-CZ" sz="2800" b="1" dirty="0">
                <a:solidFill>
                  <a:srgbClr val="FF0000"/>
                </a:solidFill>
              </a:rPr>
              <a:t>= nadarmo     </a:t>
            </a:r>
            <a:r>
              <a:rPr lang="cs-CZ" sz="2800" b="1" dirty="0"/>
              <a:t>(v. 2). </a:t>
            </a:r>
          </a:p>
          <a:p>
            <a:r>
              <a:rPr lang="cs-CZ" sz="2800" b="1" dirty="0"/>
              <a:t>Poprvé prohlašuje, aby Boží milost, díky níž se stal tím, čím je, a kterou mu prokázal Bůh, nebyla </a:t>
            </a:r>
            <a:r>
              <a:rPr lang="cs-CZ" sz="2800" b="1" i="1" dirty="0">
                <a:solidFill>
                  <a:srgbClr val="FF0000"/>
                </a:solidFill>
              </a:rPr>
              <a:t>nadarmo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/>
              <a:t>(v. 10). </a:t>
            </a:r>
          </a:p>
          <a:p>
            <a:r>
              <a:rPr lang="cs-CZ" sz="2800" b="1" dirty="0"/>
              <a:t>Po té, co předložil důkaz pro Ježíšovo vzkříšení, obrací se na korintské věřící těmito slovy: „A jestliže Kristus nebyl vzkříšen, pak je naše zvěst </a:t>
            </a:r>
            <a:r>
              <a:rPr lang="cs-CZ" sz="2800" b="1" i="1" dirty="0">
                <a:solidFill>
                  <a:srgbClr val="FF0000"/>
                </a:solidFill>
              </a:rPr>
              <a:t>klamná</a:t>
            </a:r>
            <a:r>
              <a:rPr lang="cs-CZ" sz="2800" b="1" dirty="0">
                <a:solidFill>
                  <a:srgbClr val="FF0000"/>
                </a:solidFill>
              </a:rPr>
              <a:t>      a </a:t>
            </a:r>
            <a:r>
              <a:rPr lang="cs-CZ" sz="2800" b="1" i="1" dirty="0">
                <a:solidFill>
                  <a:srgbClr val="FF0000"/>
                </a:solidFill>
              </a:rPr>
              <a:t>klamná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/>
              <a:t>je i vaše víra“ (v. 14).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on **Scripture Gro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99946"/>
            <a:ext cx="9144000" cy="505805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„Vaše práce není v Pánu </a:t>
            </a:r>
            <a:r>
              <a:rPr lang="cs-CZ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marná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(1 K 15,58)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Pavel dokládá, že Kristovo vzkříšení určuje nejen jejich osud jednou v budoucnu, ale též nyní v tomto životě na této zemi. Bez vzkříšení je vše </a:t>
            </a:r>
            <a:r>
              <a:rPr lang="cs-CZ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„marné a zbytečné“. </a:t>
            </a:r>
            <a:r>
              <a:rPr lang="cs-C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Marnost je pro lidský život zcela devastující pojem.</a:t>
            </a:r>
          </a:p>
          <a:p>
            <a:endParaRPr lang="cs-CZ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„Vaše práce není v Pánu </a:t>
            </a:r>
            <a:r>
              <a:rPr lang="cs-CZ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marná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(1 K 15,58)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„Až z nebe zazní signál posledního soudu, v jediném okamžiku se naše tělo promění. Zesnulí křesťané vstanou v novém, nesmrtelném těle a my ostatní, pokud budeme ještě naživu, všichni najednou dostaneme zrovna takové tělo, skvělé a nezničitelné. Tak se konečně stane skutečností dávné prorokovo vidění: Vítězství je dovršeno, smrt slavně navždy zničena! Kam ses poděla, ó smrti, a kam zmizel tvůj náhončí? Náhončím smrti je míněn hřích – a ten má svou sílu ze zákona. Bůh nám však prostřednictvím Ježíše Krista umožnil nad obojím zvítězit a za to mu nikdy nemůžeme být dost vděčni.“ (1 K 15,50-57; SNC)</a:t>
            </a:r>
          </a:p>
          <a:p>
            <a:endParaRPr lang="cs-CZ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8 Ways Jesus&amp;#39; Resurrection Changes Everyth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496" y="1196752"/>
            <a:ext cx="9188496" cy="566124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„Vaše práce není v Pánu </a:t>
            </a:r>
            <a:r>
              <a:rPr lang="cs-CZ" sz="4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marná</a:t>
            </a:r>
            <a:r>
              <a:rPr lang="cs-CZ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      </a:t>
            </a: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K 15,58)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„Vítězství je naše, bratři, zůstaňte pevní a nenechte se zviklat v usilovné spolupráci na Božím díle. Můžete si být jisti, že nic z toho, co jste vykonali pro Pána, se vaší smrtí neztratí.“ </a:t>
            </a:r>
            <a:r>
              <a:rPr lang="cs-CZ" sz="3200" dirty="0"/>
              <a:t>((v. 58; SNC) </a:t>
            </a:r>
          </a:p>
          <a:p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„Vždyť víte, že vaše práce není v Pánu marná.“</a:t>
            </a:r>
            <a:r>
              <a:rPr lang="cs-CZ" sz="3200" dirty="0"/>
              <a:t> (</a:t>
            </a:r>
            <a:r>
              <a:rPr lang="cs-CZ" sz="3200" i="1" dirty="0" err="1"/>
              <a:t>kenos</a:t>
            </a:r>
            <a:r>
              <a:rPr lang="cs-CZ" sz="3200" i="1" dirty="0"/>
              <a:t>; v. 58; </a:t>
            </a:r>
            <a:r>
              <a:rPr lang="cs-CZ" sz="3200" dirty="0"/>
              <a:t>ČEP)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„Vaše práce není v Pánu </a:t>
            </a:r>
            <a:r>
              <a:rPr lang="cs-CZ" sz="5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marná</a:t>
            </a:r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K 15,58)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>
            <a:normAutofit fontScale="55000" lnSpcReduction="20000"/>
          </a:bodyPr>
          <a:lstStyle/>
          <a:p>
            <a:endParaRPr lang="cs-CZ" dirty="0"/>
          </a:p>
          <a:p>
            <a:r>
              <a:rPr lang="cs-CZ" sz="5100" b="1" dirty="0"/>
              <a:t>Víra </a:t>
            </a:r>
            <a:r>
              <a:rPr lang="cs-CZ" dirty="0"/>
              <a:t>                                               </a:t>
            </a:r>
            <a:r>
              <a:rPr lang="cs-CZ" sz="5100" b="1" dirty="0"/>
              <a:t>služba</a:t>
            </a:r>
            <a:r>
              <a:rPr lang="cs-CZ" sz="3600" dirty="0"/>
              <a:t>                                 </a:t>
            </a:r>
            <a:r>
              <a:rPr lang="cs-CZ" sz="5100" b="1" dirty="0"/>
              <a:t>vzkříšení</a:t>
            </a:r>
          </a:p>
          <a:p>
            <a:r>
              <a:rPr lang="cs-CZ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„Věrné křesťany čeká slavné vítězství. </a:t>
            </a:r>
            <a:r>
              <a:rPr lang="cs-CZ" sz="5100" dirty="0"/>
              <a:t>Apoštol dobře věděl, jaké možnosti mají korintští věřící. Proto se je snažil upozornit na věci, které povznášejí člověka nad jeho sobectví a smyslnost a činí jeho život šťastnějším, protože mu dávají naději na nesmrtelnost. </a:t>
            </a:r>
            <a:r>
              <a:rPr lang="cs-CZ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Důrazně je napomínal, aby zůstali věrní důležitému úkolu, k němuž je Kristus povolal.“</a:t>
            </a:r>
            <a:r>
              <a:rPr lang="cs-CZ" sz="5100" dirty="0"/>
              <a:t> (PNL 184; AA 321)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„Cokoli je konáno pro Pána, nikdy není konáno nadarmo“ </a:t>
            </a:r>
            <a:r>
              <a:rPr lang="cs-CZ" sz="5100" dirty="0"/>
              <a:t>(Leon </a:t>
            </a:r>
            <a:r>
              <a:rPr lang="cs-CZ" sz="5100" dirty="0" err="1"/>
              <a:t>Morris</a:t>
            </a:r>
            <a:r>
              <a:rPr lang="cs-CZ" sz="5100" dirty="0"/>
              <a:t>, Úvod a komentář k 1. Korintským, s. 224. 225). 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1691680" y="21328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59323"/>
            <a:ext cx="2712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„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4932040" y="21328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erseverance in Prayer | Triumph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445624" cy="1484784"/>
          </a:xfrm>
        </p:spPr>
        <p:txBody>
          <a:bodyPr/>
          <a:lstStyle/>
          <a:p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„Vaše práce není v Pánu </a:t>
            </a:r>
            <a:r>
              <a:rPr lang="cs-CZ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marná</a:t>
            </a: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Buďte odvážní!  Pokračujte v dobrém díle, k němuž jste byli povoláni – ať už v oblasti vašeho osobního vlivu nebo v širším společenství věřících.</a:t>
            </a:r>
          </a:p>
          <a:p>
            <a:r>
              <a:rPr lang="cs-CZ" sz="3600" b="1" dirty="0">
                <a:solidFill>
                  <a:schemeClr val="bg1"/>
                </a:solidFill>
              </a:rPr>
              <a:t>Kristovo vzkříšení činí náš život smysluplným a naši práci užitečnou        a prospěšnou.</a:t>
            </a:r>
          </a:p>
          <a:p>
            <a:endParaRPr lang="cs-CZ" sz="3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899923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Pastor-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Mark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Finley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13. červen 2021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13.06.21 22:58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Pastor-</a:t>
            </a:r>
            <a:r>
              <a:rPr kumimoji="0" lang="cs-CZ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Mark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Shalom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Enoch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Pastor-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Mark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God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Bless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Enoch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Poslali jste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Good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evening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from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Czech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republic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town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Karlovy Vary, SDA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church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obrázek 1" descr="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152400" cy="1524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81721"/>
            <a:ext cx="78123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Pastor-</a:t>
            </a:r>
            <a:r>
              <a:rPr kumimoji="0" lang="cs-CZ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Mark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God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Bless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Enoch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..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58008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Pastor-</a:t>
            </a:r>
            <a:r>
              <a:rPr kumimoji="0" lang="cs-CZ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Mark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God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Bless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Enoch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..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Poslali jste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Poslali jste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am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glad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to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make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conversation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with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God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bless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too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Enoch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Poslali jste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like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listening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your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sermons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they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are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comforting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Some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them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have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translated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for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our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church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magazine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Advent.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Pastor-</a:t>
            </a:r>
            <a:r>
              <a:rPr kumimoji="0" lang="cs-CZ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Mark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428179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Pastor-</a:t>
            </a:r>
            <a:r>
              <a:rPr kumimoji="0" lang="cs-CZ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Mark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Enoch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contacted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because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saw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something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great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coming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your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way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also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saw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spiritual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attacks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..i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want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to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bind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them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with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prayers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..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Poslali jste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Thank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for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your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prayers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I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am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72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years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old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My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first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job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was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electromechanic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driver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trams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I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studied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theology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in 1968 to 1972 in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Adventist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seminary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in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Prague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one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school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year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in SDA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seminary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in France,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Collonges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sous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Saleve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I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was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preacher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teacher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during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40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years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Now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am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pensioner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274409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Pastor-</a:t>
            </a:r>
            <a:r>
              <a:rPr kumimoji="0" lang="cs-CZ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Mark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Amen!! I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want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to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strong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in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your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faith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more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than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have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ever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been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For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without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faith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it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is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impossible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to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please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him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for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whoever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would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draw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near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to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God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must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believe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that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he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exists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that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he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rewards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those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who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seek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him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So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now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faith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hope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love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abide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these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three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but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greatest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these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is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love..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Poslali jste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Amen! 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1" name="obrázek 2" descr="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152400" cy="1524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 rot="10800000" flipV="1">
            <a:off x="0" y="5082683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Pastor-</a:t>
            </a:r>
            <a:r>
              <a:rPr kumimoji="0" lang="cs-CZ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Mark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Amen!!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If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God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you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Enoch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who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can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against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you</a:t>
            </a: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..?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„Vaše práce není v Pánu </a:t>
            </a:r>
            <a:r>
              <a:rPr lang="cs-CZ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marná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cs-CZ" dirty="0"/>
              <a:t>(1 K 15,58)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440824"/>
          </a:xfrm>
        </p:spPr>
        <p:txBody>
          <a:bodyPr/>
          <a:lstStyle/>
          <a:p>
            <a:endParaRPr lang="cs-CZ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„Viděl jsem všechno, co se děje pod sluncem, a poznal jsem, že všechno je jen marnost a honba za větrem.“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(Kaz 1,14; SNC)</a:t>
            </a:r>
          </a:p>
          <a:p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„Vaše práce není v Pánu </a:t>
            </a:r>
            <a:r>
              <a:rPr lang="cs-CZ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marná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A Little Bird Sits In Vain On A Large Egg Waiting For It To Hatch It Is A  Futile Exercise Stock Photo, Picture And Royalty Free Image. Image 16262351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3"/>
            <a:ext cx="7848872" cy="494116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331640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ible Verses About Faith | Grace Chap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30456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„Vaše práce není v Pánu </a:t>
            </a:r>
            <a:r>
              <a:rPr lang="cs-CZ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marná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>
            <a:normAutofit/>
          </a:bodyPr>
          <a:lstStyle/>
          <a:p>
            <a:endParaRPr lang="cs-CZ" sz="2800" b="1" dirty="0">
              <a:solidFill>
                <a:schemeClr val="bg1"/>
              </a:solidFill>
            </a:endParaRPr>
          </a:p>
          <a:p>
            <a:r>
              <a:rPr lang="cs-CZ" sz="2800" b="1" dirty="0">
                <a:solidFill>
                  <a:schemeClr val="bg1"/>
                </a:solidFill>
              </a:rPr>
              <a:t>1. Pohled zpět na naši službu</a:t>
            </a:r>
            <a:endParaRPr lang="cs-CZ" sz="28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2800" b="1" dirty="0">
                <a:solidFill>
                  <a:schemeClr val="bg1"/>
                </a:solidFill>
              </a:rPr>
              <a:t>   2. Obavy apoštolů před marnosti svého úsilí</a:t>
            </a:r>
            <a:endParaRPr lang="cs-CZ" sz="28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2800" b="1" dirty="0">
                <a:solidFill>
                  <a:schemeClr val="bg1"/>
                </a:solidFill>
              </a:rPr>
              <a:t>   3. Kristovo vzkříšení jako řešení pocitu marnosti  </a:t>
            </a:r>
            <a:endParaRPr lang="cs-CZ" sz="2800" dirty="0">
              <a:solidFill>
                <a:schemeClr val="bg1"/>
              </a:solidFill>
            </a:endParaRPr>
          </a:p>
          <a:p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1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„Vaše práce není v Pánu </a:t>
            </a:r>
            <a:r>
              <a:rPr lang="cs-CZ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marná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u="sng" dirty="0"/>
              <a:t>„Byla naše práce - ať už jako kazatelů, učitelů nebo laiků v různých služebnostech - užitečná a účinná – nebo byla – přinejmenším v některých ohledech – marná?“</a:t>
            </a:r>
            <a:r>
              <a:rPr lang="cs-CZ" sz="3200" b="1" dirty="0"/>
              <a:t> </a:t>
            </a:r>
          </a:p>
          <a:p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4973" t="46480"/>
          <a:stretch>
            <a:fillRect/>
          </a:stretch>
        </p:blipFill>
        <p:spPr bwMode="auto">
          <a:xfrm>
            <a:off x="2915816" y="4437112"/>
            <a:ext cx="6048672" cy="24208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556</TotalTime>
  <Words>1109</Words>
  <Application>Microsoft Office PowerPoint</Application>
  <PresentationFormat>Předvádění na obrazovce (4:3)</PresentationFormat>
  <Paragraphs>76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Constantia</vt:lpstr>
      <vt:lpstr>Wingdings 2</vt:lpstr>
      <vt:lpstr>Tok</vt:lpstr>
      <vt:lpstr>Poselství bratra  Marka Finleye na  messengeru</vt:lpstr>
      <vt:lpstr>Prezentace aplikace PowerPoint</vt:lpstr>
      <vt:lpstr>Prezentace aplikace PowerPoint</vt:lpstr>
      <vt:lpstr>Prezentace aplikace PowerPoint</vt:lpstr>
      <vt:lpstr>Prezentace aplikace PowerPoint</vt:lpstr>
      <vt:lpstr>„Vaše práce není v Pánu marná“ (1 K 15,58)</vt:lpstr>
      <vt:lpstr>„Vaše práce není v Pánu marná“</vt:lpstr>
      <vt:lpstr>„Vaše práce není v Pánu marná“</vt:lpstr>
      <vt:lpstr>„Vaše práce není v Pánu marná“</vt:lpstr>
      <vt:lpstr>„Vaše práce není v Pánu marná“</vt:lpstr>
      <vt:lpstr>„Vaše práce není v Pánu marná“ (1 K 15,58)</vt:lpstr>
      <vt:lpstr>Jaké problémy byly v Korintském sboru?</vt:lpstr>
      <vt:lpstr>„Vaše práce není v Pánu marná“ (1 K 15,58)</vt:lpstr>
      <vt:lpstr>„Vaše práce není v Pánu marná“ (1 K 15,58)</vt:lpstr>
      <vt:lpstr>„Vaše práce není v Pánu marná“ (1 K 15,58)</vt:lpstr>
      <vt:lpstr>„Vaše práce není v Pánu marná“       (1 K 15,58)</vt:lpstr>
      <vt:lpstr>„Vaše práce není v Pánu marná“ (1 K 15,58)</vt:lpstr>
      <vt:lpstr>„Vaše práce není v Pánu marná“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„Vaše práce není v Pánu marná“ (1 K 15,58)</dc:title>
  <dc:creator>Enoch Martínek</dc:creator>
  <cp:lastModifiedBy>Martina Hurtova</cp:lastModifiedBy>
  <cp:revision>17</cp:revision>
  <dcterms:created xsi:type="dcterms:W3CDTF">2021-10-20T08:41:05Z</dcterms:created>
  <dcterms:modified xsi:type="dcterms:W3CDTF">2022-01-31T20:34:18Z</dcterms:modified>
</cp:coreProperties>
</file>