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71" r:id="rId13"/>
    <p:sldId id="267" r:id="rId14"/>
    <p:sldId id="268" r:id="rId15"/>
    <p:sldId id="269" r:id="rId16"/>
    <p:sldId id="270" r:id="rId17"/>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773"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8" name="Nadpis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cs-CZ" smtClean="0"/>
              <a:t>Klepnutím lze upravit styl předlohy nadpisů.</a:t>
            </a:r>
            <a:endParaRPr kumimoji="0" lang="en-US"/>
          </a:p>
        </p:txBody>
      </p:sp>
      <p:sp>
        <p:nvSpPr>
          <p:cNvPr id="9" name="Podnadpis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Klepnutím lze upravit styl předlohy podnadpisů.</a:t>
            </a:r>
            <a:endParaRPr kumimoji="0" lang="en-US"/>
          </a:p>
        </p:txBody>
      </p:sp>
      <p:sp>
        <p:nvSpPr>
          <p:cNvPr id="28" name="Zástupný symbol pro datum 27"/>
          <p:cNvSpPr>
            <a:spLocks noGrp="1"/>
          </p:cNvSpPr>
          <p:nvPr>
            <p:ph type="dt" sz="half" idx="10"/>
          </p:nvPr>
        </p:nvSpPr>
        <p:spPr>
          <a:xfrm>
            <a:off x="6400800" y="6355080"/>
            <a:ext cx="2286000" cy="365760"/>
          </a:xfrm>
        </p:spPr>
        <p:txBody>
          <a:bodyPr/>
          <a:lstStyle>
            <a:lvl1pPr>
              <a:defRPr sz="1400"/>
            </a:lvl1pPr>
          </a:lstStyle>
          <a:p>
            <a:fld id="{D453B175-9E1A-4120-A1F6-3C6072EBFA39}" type="datetimeFigureOut">
              <a:rPr lang="cs-CZ" smtClean="0"/>
              <a:pPr/>
              <a:t>10. 4. 2019</a:t>
            </a:fld>
            <a:endParaRPr lang="cs-CZ"/>
          </a:p>
        </p:txBody>
      </p:sp>
      <p:sp>
        <p:nvSpPr>
          <p:cNvPr id="17" name="Zástupný symbol pro zápatí 16"/>
          <p:cNvSpPr>
            <a:spLocks noGrp="1"/>
          </p:cNvSpPr>
          <p:nvPr>
            <p:ph type="ftr" sz="quarter" idx="11"/>
          </p:nvPr>
        </p:nvSpPr>
        <p:spPr>
          <a:xfrm>
            <a:off x="2898648" y="6355080"/>
            <a:ext cx="3474720" cy="365760"/>
          </a:xfrm>
        </p:spPr>
        <p:txBody>
          <a:bodyPr/>
          <a:lstStyle/>
          <a:p>
            <a:endParaRPr lang="cs-CZ"/>
          </a:p>
        </p:txBody>
      </p:sp>
      <p:sp>
        <p:nvSpPr>
          <p:cNvPr id="29" name="Zástupný symbol pro číslo snímku 28"/>
          <p:cNvSpPr>
            <a:spLocks noGrp="1"/>
          </p:cNvSpPr>
          <p:nvPr>
            <p:ph type="sldNum" sz="quarter" idx="12"/>
          </p:nvPr>
        </p:nvSpPr>
        <p:spPr>
          <a:xfrm>
            <a:off x="1216152" y="6355080"/>
            <a:ext cx="1219200" cy="365760"/>
          </a:xfrm>
        </p:spPr>
        <p:txBody>
          <a:bodyPr/>
          <a:lstStyle/>
          <a:p>
            <a:fld id="{420B9EE2-789C-4564-B136-E47349AD5728}" type="slidenum">
              <a:rPr lang="cs-CZ" smtClean="0"/>
              <a:pPr/>
              <a:t>‹#›</a:t>
            </a:fld>
            <a:endParaRPr lang="cs-CZ"/>
          </a:p>
        </p:txBody>
      </p:sp>
      <p:sp>
        <p:nvSpPr>
          <p:cNvPr id="21" name="Obdélník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Obdélník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Obdélník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Obdélník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D453B175-9E1A-4120-A1F6-3C6072EBFA39}" type="datetimeFigureOut">
              <a:rPr lang="cs-CZ" smtClean="0"/>
              <a:pPr/>
              <a:t>10. 4. 2019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20B9EE2-789C-4564-B136-E47349AD5728}"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D453B175-9E1A-4120-A1F6-3C6072EBFA39}" type="datetimeFigureOut">
              <a:rPr lang="cs-CZ" smtClean="0"/>
              <a:pPr/>
              <a:t>10. 4. 2019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20B9EE2-789C-4564-B136-E47349AD5728}" type="slidenum">
              <a:rPr lang="cs-CZ" smtClean="0"/>
              <a:pPr/>
              <a:t>‹#›</a:t>
            </a:fld>
            <a:endParaRPr lang="cs-CZ"/>
          </a:p>
        </p:txBody>
      </p:sp>
      <p:sp>
        <p:nvSpPr>
          <p:cNvPr id="7" name="Přímá spojovací čára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Rovnoramenný trojúhelník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Přímá spojovací čára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4" name="Zástupný symbol pro datum 3"/>
          <p:cNvSpPr>
            <a:spLocks noGrp="1"/>
          </p:cNvSpPr>
          <p:nvPr>
            <p:ph type="dt" sz="half" idx="10"/>
          </p:nvPr>
        </p:nvSpPr>
        <p:spPr/>
        <p:txBody>
          <a:bodyPr/>
          <a:lstStyle/>
          <a:p>
            <a:fld id="{D453B175-9E1A-4120-A1F6-3C6072EBFA39}" type="datetimeFigureOut">
              <a:rPr lang="cs-CZ" smtClean="0"/>
              <a:pPr/>
              <a:t>10. 4. 2019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20B9EE2-789C-4564-B136-E47349AD5728}" type="slidenum">
              <a:rPr lang="cs-CZ" smtClean="0"/>
              <a:pPr/>
              <a:t>‹#›</a:t>
            </a:fld>
            <a:endParaRPr lang="cs-CZ"/>
          </a:p>
        </p:txBody>
      </p:sp>
      <p:sp>
        <p:nvSpPr>
          <p:cNvPr id="8" name="Zástupný symbol pro obsah 7"/>
          <p:cNvSpPr>
            <a:spLocks noGrp="1"/>
          </p:cNvSpPr>
          <p:nvPr>
            <p:ph sz="quarter" idx="1"/>
          </p:nvPr>
        </p:nvSpPr>
        <p:spPr>
          <a:xfrm>
            <a:off x="457200" y="1219200"/>
            <a:ext cx="8229600" cy="493776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Klepnutím lze upravit styly předlohy textu.</a:t>
            </a:r>
          </a:p>
        </p:txBody>
      </p:sp>
      <p:sp>
        <p:nvSpPr>
          <p:cNvPr id="4" name="Zástupný symbol pro datum 3"/>
          <p:cNvSpPr>
            <a:spLocks noGrp="1"/>
          </p:cNvSpPr>
          <p:nvPr>
            <p:ph type="dt" sz="half" idx="10"/>
          </p:nvPr>
        </p:nvSpPr>
        <p:spPr>
          <a:xfrm>
            <a:off x="6400800" y="6355080"/>
            <a:ext cx="2286000" cy="365760"/>
          </a:xfrm>
        </p:spPr>
        <p:txBody>
          <a:bodyPr/>
          <a:lstStyle/>
          <a:p>
            <a:fld id="{D453B175-9E1A-4120-A1F6-3C6072EBFA39}" type="datetimeFigureOut">
              <a:rPr lang="cs-CZ" smtClean="0"/>
              <a:pPr/>
              <a:t>10. 4. 2019</a:t>
            </a:fld>
            <a:endParaRPr lang="cs-CZ"/>
          </a:p>
        </p:txBody>
      </p:sp>
      <p:sp>
        <p:nvSpPr>
          <p:cNvPr id="5" name="Zástupný symbol pro zápatí 4"/>
          <p:cNvSpPr>
            <a:spLocks noGrp="1"/>
          </p:cNvSpPr>
          <p:nvPr>
            <p:ph type="ftr" sz="quarter" idx="11"/>
          </p:nvPr>
        </p:nvSpPr>
        <p:spPr>
          <a:xfrm>
            <a:off x="2898648" y="6355080"/>
            <a:ext cx="3474720" cy="365760"/>
          </a:xfrm>
        </p:spPr>
        <p:txBody>
          <a:bodyPr/>
          <a:lstStyle/>
          <a:p>
            <a:endParaRPr lang="cs-CZ"/>
          </a:p>
        </p:txBody>
      </p:sp>
      <p:sp>
        <p:nvSpPr>
          <p:cNvPr id="6" name="Zástupný symbol pro číslo snímku 5"/>
          <p:cNvSpPr>
            <a:spLocks noGrp="1"/>
          </p:cNvSpPr>
          <p:nvPr>
            <p:ph type="sldNum" sz="quarter" idx="12"/>
          </p:nvPr>
        </p:nvSpPr>
        <p:spPr>
          <a:xfrm>
            <a:off x="1069848" y="6355080"/>
            <a:ext cx="1520952" cy="365760"/>
          </a:xfrm>
        </p:spPr>
        <p:txBody>
          <a:bodyPr/>
          <a:lstStyle/>
          <a:p>
            <a:fld id="{420B9EE2-789C-4564-B136-E47349AD5728}" type="slidenum">
              <a:rPr lang="cs-CZ" smtClean="0"/>
              <a:pPr/>
              <a:t>‹#›</a:t>
            </a:fld>
            <a:endParaRPr lang="cs-CZ"/>
          </a:p>
        </p:txBody>
      </p:sp>
      <p:sp>
        <p:nvSpPr>
          <p:cNvPr id="7" name="Obdélník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bdélník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228600"/>
            <a:ext cx="8229600" cy="914400"/>
          </a:xfrm>
        </p:spPr>
        <p:txBody>
          <a:bodyPr/>
          <a:lstStyle/>
          <a:p>
            <a:r>
              <a:rPr kumimoji="0" lang="cs-CZ" smtClean="0"/>
              <a:t>Klepnutím lze upravit styl předlohy nadpisů.</a:t>
            </a:r>
            <a:endParaRPr kumimoji="0" lang="en-US"/>
          </a:p>
        </p:txBody>
      </p:sp>
      <p:sp>
        <p:nvSpPr>
          <p:cNvPr id="5" name="Zástupný symbol pro datum 4"/>
          <p:cNvSpPr>
            <a:spLocks noGrp="1"/>
          </p:cNvSpPr>
          <p:nvPr>
            <p:ph type="dt" sz="half" idx="10"/>
          </p:nvPr>
        </p:nvSpPr>
        <p:spPr/>
        <p:txBody>
          <a:bodyPr/>
          <a:lstStyle/>
          <a:p>
            <a:fld id="{D453B175-9E1A-4120-A1F6-3C6072EBFA39}" type="datetimeFigureOut">
              <a:rPr lang="cs-CZ" smtClean="0"/>
              <a:pPr/>
              <a:t>10. 4. 2019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20B9EE2-789C-4564-B136-E47349AD5728}" type="slidenum">
              <a:rPr lang="cs-CZ" smtClean="0"/>
              <a:pPr/>
              <a:t>‹#›</a:t>
            </a:fld>
            <a:endParaRPr lang="cs-CZ"/>
          </a:p>
        </p:txBody>
      </p:sp>
      <p:sp>
        <p:nvSpPr>
          <p:cNvPr id="9" name="Zástupný symbol pro obsah 8"/>
          <p:cNvSpPr>
            <a:spLocks noGrp="1"/>
          </p:cNvSpPr>
          <p:nvPr>
            <p:ph sz="quarter" idx="1"/>
          </p:nvPr>
        </p:nvSpPr>
        <p:spPr>
          <a:xfrm>
            <a:off x="457200" y="1219200"/>
            <a:ext cx="4041648" cy="493776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1" name="Zástupný symbol pro obsah 10"/>
          <p:cNvSpPr>
            <a:spLocks noGrp="1"/>
          </p:cNvSpPr>
          <p:nvPr>
            <p:ph sz="quarter" idx="2"/>
          </p:nvPr>
        </p:nvSpPr>
        <p:spPr>
          <a:xfrm>
            <a:off x="4632198" y="1216152"/>
            <a:ext cx="4041648" cy="493776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28600"/>
            <a:ext cx="8229600" cy="914400"/>
          </a:xfrm>
        </p:spPr>
        <p:txBody>
          <a:bodyPr anchor="ctr"/>
          <a:lstStyle>
            <a:lvl1pPr>
              <a:defRPr/>
            </a:lvl1pPr>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4" name="Zástupný symbol pro text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7" name="Zástupný symbol pro datum 6"/>
          <p:cNvSpPr>
            <a:spLocks noGrp="1"/>
          </p:cNvSpPr>
          <p:nvPr>
            <p:ph type="dt" sz="half" idx="10"/>
          </p:nvPr>
        </p:nvSpPr>
        <p:spPr/>
        <p:txBody>
          <a:bodyPr/>
          <a:lstStyle/>
          <a:p>
            <a:fld id="{D453B175-9E1A-4120-A1F6-3C6072EBFA39}" type="datetimeFigureOut">
              <a:rPr lang="cs-CZ" smtClean="0"/>
              <a:pPr/>
              <a:t>10. 4. 2019</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420B9EE2-789C-4564-B136-E47349AD5728}" type="slidenum">
              <a:rPr lang="cs-CZ" smtClean="0"/>
              <a:pPr/>
              <a:t>‹#›</a:t>
            </a:fld>
            <a:endParaRPr lang="cs-CZ"/>
          </a:p>
        </p:txBody>
      </p:sp>
      <p:sp>
        <p:nvSpPr>
          <p:cNvPr id="11" name="Zástupný symbol pro obsah 10"/>
          <p:cNvSpPr>
            <a:spLocks noGrp="1"/>
          </p:cNvSpPr>
          <p:nvPr>
            <p:ph sz="quarter" idx="2"/>
          </p:nvPr>
        </p:nvSpPr>
        <p:spPr>
          <a:xfrm>
            <a:off x="457200" y="2133600"/>
            <a:ext cx="4038600" cy="40386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3" name="Zástupný symbol pro obsah 12"/>
          <p:cNvSpPr>
            <a:spLocks noGrp="1"/>
          </p:cNvSpPr>
          <p:nvPr>
            <p:ph sz="quarter" idx="4"/>
          </p:nvPr>
        </p:nvSpPr>
        <p:spPr>
          <a:xfrm>
            <a:off x="4648200" y="2133600"/>
            <a:ext cx="4038600" cy="40386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457200" y="228600"/>
            <a:ext cx="8229600" cy="914400"/>
          </a:xfrm>
        </p:spPr>
        <p:txBody>
          <a:bodyPr/>
          <a:lstStyle/>
          <a:p>
            <a:r>
              <a:rPr kumimoji="0" lang="cs-CZ" smtClean="0"/>
              <a:t>Klepnutím lze upravit styl předlohy nadpisů.</a:t>
            </a:r>
            <a:endParaRPr kumimoji="0" lang="en-US"/>
          </a:p>
        </p:txBody>
      </p:sp>
      <p:sp>
        <p:nvSpPr>
          <p:cNvPr id="3" name="Zástupný symbol pro datum 2"/>
          <p:cNvSpPr>
            <a:spLocks noGrp="1"/>
          </p:cNvSpPr>
          <p:nvPr>
            <p:ph type="dt" sz="half" idx="10"/>
          </p:nvPr>
        </p:nvSpPr>
        <p:spPr/>
        <p:txBody>
          <a:bodyPr/>
          <a:lstStyle/>
          <a:p>
            <a:fld id="{D453B175-9E1A-4120-A1F6-3C6072EBFA39}" type="datetimeFigureOut">
              <a:rPr lang="cs-CZ" smtClean="0"/>
              <a:pPr/>
              <a:t>10. 4. 2019</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420B9EE2-789C-4564-B136-E47349AD5728}" type="slidenum">
              <a:rPr lang="cs-CZ" smtClean="0"/>
              <a:pPr/>
              <a:t>‹#›</a:t>
            </a:fld>
            <a:endParaRPr lang="cs-CZ"/>
          </a:p>
        </p:txBody>
      </p:sp>
      <p:sp>
        <p:nvSpPr>
          <p:cNvPr id="6" name="Rovnoramenný trojúhelník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D453B175-9E1A-4120-A1F6-3C6072EBFA39}" type="datetimeFigureOut">
              <a:rPr lang="cs-CZ" smtClean="0"/>
              <a:pPr/>
              <a:t>10. 4. 2019</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420B9EE2-789C-4564-B136-E47349AD5728}" type="slidenum">
              <a:rPr lang="cs-CZ" smtClean="0"/>
              <a:pPr/>
              <a:t>‹#›</a:t>
            </a:fld>
            <a:endParaRPr lang="cs-CZ"/>
          </a:p>
        </p:txBody>
      </p:sp>
      <p:sp>
        <p:nvSpPr>
          <p:cNvPr id="5" name="Přímá spojovací čára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Rovnoramenný trojúhelník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cs-CZ" smtClean="0"/>
              <a:t>Klepnutím lze upravit styl předlohy nadpisů.</a:t>
            </a:r>
            <a:endParaRPr kumimoji="0" lang="en-US"/>
          </a:p>
        </p:txBody>
      </p:sp>
      <p:sp>
        <p:nvSpPr>
          <p:cNvPr id="3" name="Zástupný symbol pro text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cs-CZ" smtClean="0"/>
              <a:t>Klepnutím lze upravit styly předlohy textu.</a:t>
            </a:r>
          </a:p>
        </p:txBody>
      </p:sp>
      <p:sp>
        <p:nvSpPr>
          <p:cNvPr id="5" name="Zástupný symbol pro datum 4"/>
          <p:cNvSpPr>
            <a:spLocks noGrp="1"/>
          </p:cNvSpPr>
          <p:nvPr>
            <p:ph type="dt" sz="half" idx="10"/>
          </p:nvPr>
        </p:nvSpPr>
        <p:spPr/>
        <p:txBody>
          <a:bodyPr/>
          <a:lstStyle/>
          <a:p>
            <a:fld id="{D453B175-9E1A-4120-A1F6-3C6072EBFA39}" type="datetimeFigureOut">
              <a:rPr lang="cs-CZ" smtClean="0"/>
              <a:pPr/>
              <a:t>10. 4. 2019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20B9EE2-789C-4564-B136-E47349AD5728}" type="slidenum">
              <a:rPr lang="cs-CZ" smtClean="0"/>
              <a:pPr/>
              <a:t>‹#›</a:t>
            </a:fld>
            <a:endParaRPr lang="cs-CZ"/>
          </a:p>
        </p:txBody>
      </p:sp>
      <p:sp>
        <p:nvSpPr>
          <p:cNvPr id="8" name="Přímá spojovací čára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Přímá spojovací čára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Rovnoramenný trojúhelník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Zástupný symbol pro obsah 11"/>
          <p:cNvSpPr>
            <a:spLocks noGrp="1"/>
          </p:cNvSpPr>
          <p:nvPr>
            <p:ph sz="quarter" idx="1"/>
          </p:nvPr>
        </p:nvSpPr>
        <p:spPr>
          <a:xfrm>
            <a:off x="304800" y="304800"/>
            <a:ext cx="5715000" cy="57150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cs-CZ" smtClean="0"/>
              <a:t>Klepnutím lze upravit styl předlohy nadpisů.</a:t>
            </a:r>
            <a:endParaRPr kumimoji="0" lang="en-US"/>
          </a:p>
        </p:txBody>
      </p:sp>
      <p:sp>
        <p:nvSpPr>
          <p:cNvPr id="3" name="Zástupný symbol pro obrázek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cs-CZ" smtClean="0"/>
              <a:t>Klepnutím na ikonu přidáte obrázek.</a:t>
            </a:r>
            <a:endParaRPr kumimoji="0" lang="en-US" dirty="0"/>
          </a:p>
        </p:txBody>
      </p:sp>
      <p:sp>
        <p:nvSpPr>
          <p:cNvPr id="4" name="Zástupný symbol pro text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cs-CZ" smtClean="0"/>
              <a:t>Klepnutím lze upravit styly předlohy textu.</a:t>
            </a:r>
          </a:p>
        </p:txBody>
      </p:sp>
      <p:sp>
        <p:nvSpPr>
          <p:cNvPr id="5" name="Zástupný symbol pro datum 4"/>
          <p:cNvSpPr>
            <a:spLocks noGrp="1"/>
          </p:cNvSpPr>
          <p:nvPr>
            <p:ph type="dt" sz="half" idx="10"/>
          </p:nvPr>
        </p:nvSpPr>
        <p:spPr/>
        <p:txBody>
          <a:bodyPr/>
          <a:lstStyle/>
          <a:p>
            <a:fld id="{D453B175-9E1A-4120-A1F6-3C6072EBFA39}" type="datetimeFigureOut">
              <a:rPr lang="cs-CZ" smtClean="0"/>
              <a:pPr/>
              <a:t>10. 4. 2019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20B9EE2-789C-4564-B136-E47349AD5728}" type="slidenum">
              <a:rPr lang="cs-CZ" smtClean="0"/>
              <a:pPr/>
              <a:t>‹#›</a:t>
            </a:fld>
            <a:endParaRPr lang="cs-CZ"/>
          </a:p>
        </p:txBody>
      </p:sp>
      <p:sp>
        <p:nvSpPr>
          <p:cNvPr id="8" name="Přímá spojovací čára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Rovnoramenný trojúhelník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Obdélník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Zástupný symbol pro nadpis 21"/>
          <p:cNvSpPr>
            <a:spLocks noGrp="1"/>
          </p:cNvSpPr>
          <p:nvPr>
            <p:ph type="title"/>
          </p:nvPr>
        </p:nvSpPr>
        <p:spPr>
          <a:xfrm>
            <a:off x="457200" y="152400"/>
            <a:ext cx="8229600" cy="990600"/>
          </a:xfrm>
          <a:prstGeom prst="rect">
            <a:avLst/>
          </a:prstGeom>
        </p:spPr>
        <p:txBody>
          <a:bodyPr vert="horz" anchor="b" anchorCtr="0">
            <a:normAutofit/>
          </a:bodyPr>
          <a:lstStyle/>
          <a:p>
            <a:r>
              <a:rPr kumimoji="0" lang="cs-CZ" smtClean="0"/>
              <a:t>Klepnutím lze upravit styl předlohy nadpisů.</a:t>
            </a:r>
            <a:endParaRPr kumimoji="0" lang="en-US"/>
          </a:p>
        </p:txBody>
      </p:sp>
      <p:sp>
        <p:nvSpPr>
          <p:cNvPr id="13" name="Zástupný symbol pro text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cs-CZ" smtClean="0"/>
              <a:t>Klepnutím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4" name="Zástupný symbol pro datum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D453B175-9E1A-4120-A1F6-3C6072EBFA39}" type="datetimeFigureOut">
              <a:rPr lang="cs-CZ" smtClean="0"/>
              <a:pPr/>
              <a:t>10. 4. 2019</a:t>
            </a:fld>
            <a:endParaRPr lang="cs-CZ"/>
          </a:p>
        </p:txBody>
      </p:sp>
      <p:sp>
        <p:nvSpPr>
          <p:cNvPr id="3" name="Zástupný symbol pro zápatí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cs-CZ"/>
          </a:p>
        </p:txBody>
      </p:sp>
      <p:sp>
        <p:nvSpPr>
          <p:cNvPr id="23" name="Zástupný symbol pro číslo snímku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420B9EE2-789C-4564-B136-E47349AD5728}" type="slidenum">
              <a:rPr lang="cs-CZ" smtClean="0"/>
              <a:pPr/>
              <a:t>‹#›</a:t>
            </a:fld>
            <a:endParaRPr lang="cs-CZ"/>
          </a:p>
        </p:txBody>
      </p:sp>
      <p:sp>
        <p:nvSpPr>
          <p:cNvPr id="28" name="Přímá spojovací čára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Přímá spojovací čára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Rovnoramenný trojúhelník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187624" y="3861048"/>
            <a:ext cx="7074024" cy="1944216"/>
          </a:xfrm>
        </p:spPr>
        <p:txBody>
          <a:bodyPr>
            <a:normAutofit fontScale="90000"/>
          </a:bodyPr>
          <a:lstStyle/>
          <a:p>
            <a:pPr algn="ctr"/>
            <a:r>
              <a:rPr lang="cs-CZ" sz="4900" b="1" dirty="0" smtClean="0">
                <a:solidFill>
                  <a:srgbClr val="7030A0"/>
                </a:solidFill>
                <a:effectLst>
                  <a:outerShdw blurRad="38100" dist="38100" dir="2700000" algn="tl">
                    <a:srgbClr val="000000">
                      <a:alpha val="43137"/>
                    </a:srgbClr>
                  </a:outerShdw>
                </a:effectLst>
              </a:rPr>
              <a:t>Strážci na hradbách – </a:t>
            </a:r>
            <a:br>
              <a:rPr lang="cs-CZ" sz="4900" b="1" dirty="0" smtClean="0">
                <a:solidFill>
                  <a:srgbClr val="7030A0"/>
                </a:solidFill>
                <a:effectLst>
                  <a:outerShdw blurRad="38100" dist="38100" dir="2700000" algn="tl">
                    <a:srgbClr val="000000">
                      <a:alpha val="43137"/>
                    </a:srgbClr>
                  </a:outerShdw>
                </a:effectLst>
              </a:rPr>
            </a:br>
            <a:r>
              <a:rPr lang="cs-CZ" b="1" dirty="0" smtClean="0">
                <a:solidFill>
                  <a:srgbClr val="7030A0"/>
                </a:solidFill>
                <a:effectLst>
                  <a:outerShdw blurRad="38100" dist="38100" dir="2700000" algn="tl">
                    <a:srgbClr val="000000">
                      <a:alpha val="43137"/>
                    </a:srgbClr>
                  </a:outerShdw>
                </a:effectLst>
              </a:rPr>
              <a:t/>
            </a:r>
            <a:br>
              <a:rPr lang="cs-CZ" b="1" dirty="0" smtClean="0">
                <a:solidFill>
                  <a:srgbClr val="7030A0"/>
                </a:solidFill>
                <a:effectLst>
                  <a:outerShdw blurRad="38100" dist="38100" dir="2700000" algn="tl">
                    <a:srgbClr val="000000">
                      <a:alpha val="43137"/>
                    </a:srgbClr>
                  </a:outerShdw>
                </a:effectLst>
              </a:rPr>
            </a:br>
            <a:r>
              <a:rPr lang="cs-CZ" sz="4900" b="1" dirty="0" err="1" smtClean="0">
                <a:solidFill>
                  <a:srgbClr val="7030A0"/>
                </a:solidFill>
                <a:effectLst>
                  <a:outerShdw blurRad="38100" dist="38100" dir="2700000" algn="tl">
                    <a:srgbClr val="000000">
                      <a:alpha val="43137"/>
                    </a:srgbClr>
                  </a:outerShdw>
                </a:effectLst>
              </a:rPr>
              <a:t>Ez</a:t>
            </a:r>
            <a:r>
              <a:rPr lang="cs-CZ" sz="4900" b="1" dirty="0" smtClean="0">
                <a:solidFill>
                  <a:srgbClr val="7030A0"/>
                </a:solidFill>
                <a:effectLst>
                  <a:outerShdw blurRad="38100" dist="38100" dir="2700000" algn="tl">
                    <a:srgbClr val="000000">
                      <a:alpha val="43137"/>
                    </a:srgbClr>
                  </a:outerShdw>
                </a:effectLst>
              </a:rPr>
              <a:t> 33,6.7</a:t>
            </a:r>
            <a:r>
              <a:rPr lang="cs-CZ" dirty="0" smtClean="0"/>
              <a:t/>
            </a:r>
            <a:br>
              <a:rPr lang="cs-CZ" dirty="0" smtClean="0"/>
            </a:br>
            <a:endParaRPr lang="cs-CZ" dirty="0"/>
          </a:p>
        </p:txBody>
      </p:sp>
      <p:sp>
        <p:nvSpPr>
          <p:cNvPr id="3" name="Podnadpis 2"/>
          <p:cNvSpPr>
            <a:spLocks noGrp="1"/>
          </p:cNvSpPr>
          <p:nvPr>
            <p:ph type="subTitle" idx="1"/>
          </p:nvPr>
        </p:nvSpPr>
        <p:spPr/>
        <p:txBody>
          <a:bodyPr/>
          <a:lstStyle/>
          <a:p>
            <a:endParaRPr lang="cs-CZ" dirty="0"/>
          </a:p>
        </p:txBody>
      </p:sp>
      <p:sp>
        <p:nvSpPr>
          <p:cNvPr id="4" name="TextovéPole 3"/>
          <p:cNvSpPr txBox="1"/>
          <p:nvPr/>
        </p:nvSpPr>
        <p:spPr>
          <a:xfrm>
            <a:off x="683568" y="764704"/>
            <a:ext cx="184731" cy="369332"/>
          </a:xfrm>
          <a:prstGeom prst="rect">
            <a:avLst/>
          </a:prstGeom>
          <a:noFill/>
        </p:spPr>
        <p:txBody>
          <a:bodyPr wrap="none" rtlCol="0">
            <a:spAutoFit/>
          </a:bodyPr>
          <a:lstStyle/>
          <a:p>
            <a:endParaRPr lang="cs-CZ" dirty="0"/>
          </a:p>
        </p:txBody>
      </p:sp>
      <p:pic>
        <p:nvPicPr>
          <p:cNvPr id="23554" name="Picture 2" descr="Související obrázek"/>
          <p:cNvPicPr>
            <a:picLocks noChangeAspect="1" noChangeArrowheads="1"/>
          </p:cNvPicPr>
          <p:nvPr/>
        </p:nvPicPr>
        <p:blipFill>
          <a:blip r:embed="rId2" cstate="print"/>
          <a:srcRect/>
          <a:stretch>
            <a:fillRect/>
          </a:stretch>
        </p:blipFill>
        <p:spPr bwMode="auto">
          <a:xfrm>
            <a:off x="1547664" y="188640"/>
            <a:ext cx="5981700" cy="3362326"/>
          </a:xfrm>
          <a:prstGeom prst="rect">
            <a:avLst/>
          </a:prstGeo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152400"/>
            <a:ext cx="8229600" cy="828328"/>
          </a:xfrm>
        </p:spPr>
        <p:txBody>
          <a:bodyPr/>
          <a:lstStyle/>
          <a:p>
            <a:pPr algn="ctr"/>
            <a:r>
              <a:rPr lang="cs-CZ" b="1" dirty="0" smtClean="0">
                <a:solidFill>
                  <a:srgbClr val="7030A0"/>
                </a:solidFill>
                <a:effectLst>
                  <a:outerShdw blurRad="38100" dist="38100" dir="2700000" algn="tl">
                    <a:srgbClr val="000000">
                      <a:alpha val="43137"/>
                    </a:srgbClr>
                  </a:outerShdw>
                </a:effectLst>
              </a:rPr>
              <a:t>Strážci na hradbách</a:t>
            </a:r>
            <a:endParaRPr lang="cs-CZ" dirty="0"/>
          </a:p>
        </p:txBody>
      </p:sp>
      <p:sp>
        <p:nvSpPr>
          <p:cNvPr id="6" name="Zástupný symbol pro obsah 5"/>
          <p:cNvSpPr>
            <a:spLocks noGrp="1"/>
          </p:cNvSpPr>
          <p:nvPr>
            <p:ph sz="quarter" idx="1"/>
          </p:nvPr>
        </p:nvSpPr>
        <p:spPr/>
        <p:txBody>
          <a:bodyPr/>
          <a:lstStyle/>
          <a:p>
            <a:pPr lvl="0"/>
            <a:r>
              <a:rPr lang="cs-CZ" sz="2800" b="1" dirty="0" smtClean="0"/>
              <a:t>Strážný ve 21. století</a:t>
            </a:r>
            <a:endParaRPr lang="cs-CZ" sz="2800" dirty="0" smtClean="0"/>
          </a:p>
          <a:p>
            <a:r>
              <a:rPr lang="cs-CZ" sz="2800" u="sng" dirty="0" smtClean="0"/>
              <a:t>Kdo jim je?</a:t>
            </a:r>
            <a:r>
              <a:rPr lang="cs-CZ" sz="2800" dirty="0" smtClean="0"/>
              <a:t> Zjišťuju, že jsou zde nejméně </a:t>
            </a:r>
            <a:r>
              <a:rPr lang="cs-CZ" sz="2800" u="sng" dirty="0" smtClean="0"/>
              <a:t>tři skupiny lidí</a:t>
            </a:r>
            <a:r>
              <a:rPr lang="cs-CZ" sz="2800" dirty="0" smtClean="0"/>
              <a:t>, které Bůh dnes volá na hradby. </a:t>
            </a:r>
          </a:p>
          <a:p>
            <a:endParaRPr lang="cs-CZ" dirty="0"/>
          </a:p>
        </p:txBody>
      </p:sp>
      <p:pic>
        <p:nvPicPr>
          <p:cNvPr id="22530" name="Picture 2" descr="Výsledek obrázku pro pictures watchmen on the walls"/>
          <p:cNvPicPr>
            <a:picLocks noChangeAspect="1" noChangeArrowheads="1"/>
          </p:cNvPicPr>
          <p:nvPr/>
        </p:nvPicPr>
        <p:blipFill>
          <a:blip r:embed="rId2" cstate="print"/>
          <a:srcRect/>
          <a:stretch>
            <a:fillRect/>
          </a:stretch>
        </p:blipFill>
        <p:spPr bwMode="auto">
          <a:xfrm>
            <a:off x="827584" y="2780928"/>
            <a:ext cx="7344816" cy="4077072"/>
          </a:xfrm>
          <a:prstGeom prst="rect">
            <a:avLst/>
          </a:prstGeom>
          <a:noFill/>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2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457200" y="228600"/>
            <a:ext cx="8229600" cy="680120"/>
          </a:xfrm>
        </p:spPr>
        <p:txBody>
          <a:bodyPr/>
          <a:lstStyle/>
          <a:p>
            <a:pPr algn="ctr"/>
            <a:r>
              <a:rPr lang="cs-CZ" b="1" dirty="0" smtClean="0">
                <a:solidFill>
                  <a:srgbClr val="7030A0"/>
                </a:solidFill>
                <a:effectLst>
                  <a:outerShdw blurRad="38100" dist="38100" dir="2700000" algn="tl">
                    <a:srgbClr val="000000">
                      <a:alpha val="43137"/>
                    </a:srgbClr>
                  </a:outerShdw>
                </a:effectLst>
              </a:rPr>
              <a:t>Strážci na hradbách</a:t>
            </a:r>
            <a:endParaRPr lang="cs-CZ" dirty="0"/>
          </a:p>
        </p:txBody>
      </p:sp>
      <p:sp>
        <p:nvSpPr>
          <p:cNvPr id="5" name="Zástupný symbol pro obsah 4"/>
          <p:cNvSpPr>
            <a:spLocks noGrp="1"/>
          </p:cNvSpPr>
          <p:nvPr>
            <p:ph sz="quarter" idx="1"/>
          </p:nvPr>
        </p:nvSpPr>
        <p:spPr>
          <a:xfrm>
            <a:off x="-180528" y="908720"/>
            <a:ext cx="5040560" cy="6192688"/>
          </a:xfrm>
        </p:spPr>
        <p:txBody>
          <a:bodyPr>
            <a:normAutofit/>
          </a:bodyPr>
          <a:lstStyle/>
          <a:p>
            <a:r>
              <a:rPr lang="cs-CZ" sz="2800" b="1" dirty="0" smtClean="0"/>
              <a:t>„Postavení těch, které Bůh povolal, aby kázali jeho slovo, vyučovali druhé a tak budovali jeho církev, je nanejvýš zodpovědné. … Každému svému služebníkovi Bůh říká: ´Ty, lidský synu, slyš. Ustanovuji tě strážcem izraelského domu´ (</a:t>
            </a:r>
            <a:r>
              <a:rPr lang="cs-CZ" sz="2800" b="1" dirty="0" err="1" smtClean="0"/>
              <a:t>Ez</a:t>
            </a:r>
            <a:r>
              <a:rPr lang="cs-CZ" sz="2800" b="1" dirty="0" smtClean="0"/>
              <a:t> 33,7-9).“ </a:t>
            </a:r>
            <a:r>
              <a:rPr lang="cs-CZ" sz="2800" b="1" dirty="0" smtClean="0">
                <a:solidFill>
                  <a:srgbClr val="FF0000"/>
                </a:solidFill>
                <a:effectLst>
                  <a:outerShdw blurRad="38100" dist="38100" dir="2700000" algn="tl">
                    <a:srgbClr val="000000">
                      <a:alpha val="43137"/>
                    </a:srgbClr>
                  </a:outerShdw>
                </a:effectLst>
              </a:rPr>
              <a:t>Kazatelé mají být strážci na hradbách.“</a:t>
            </a:r>
          </a:p>
          <a:p>
            <a:r>
              <a:rPr lang="cs-CZ" sz="2400" dirty="0" smtClean="0"/>
              <a:t>PNL 206-207;  AA 360-361</a:t>
            </a:r>
            <a:r>
              <a:rPr lang="cs-CZ" sz="2400" b="1" dirty="0" smtClean="0"/>
              <a:t>                                                     </a:t>
            </a:r>
            <a:endParaRPr lang="cs-CZ" sz="2400" b="1" dirty="0"/>
          </a:p>
        </p:txBody>
      </p:sp>
      <p:sp>
        <p:nvSpPr>
          <p:cNvPr id="6" name="Zástupný symbol pro obsah 5"/>
          <p:cNvSpPr>
            <a:spLocks noGrp="1"/>
          </p:cNvSpPr>
          <p:nvPr>
            <p:ph sz="quarter" idx="2"/>
          </p:nvPr>
        </p:nvSpPr>
        <p:spPr/>
        <p:txBody>
          <a:bodyPr/>
          <a:lstStyle/>
          <a:p>
            <a:r>
              <a:rPr lang="cs-CZ" dirty="0" smtClean="0"/>
              <a:t>(PNL 206-207; AA 360-(PNL 206-207; AA 360-361).361).</a:t>
            </a:r>
            <a:endParaRPr lang="cs-CZ" dirty="0"/>
          </a:p>
        </p:txBody>
      </p:sp>
      <p:pic>
        <p:nvPicPr>
          <p:cNvPr id="23554" name="Picture 2" descr="Související obrázek"/>
          <p:cNvPicPr>
            <a:picLocks noChangeAspect="1" noChangeArrowheads="1"/>
          </p:cNvPicPr>
          <p:nvPr/>
        </p:nvPicPr>
        <p:blipFill>
          <a:blip r:embed="rId2" cstate="print"/>
          <a:srcRect/>
          <a:stretch>
            <a:fillRect/>
          </a:stretch>
        </p:blipFill>
        <p:spPr bwMode="auto">
          <a:xfrm>
            <a:off x="4932040" y="1124744"/>
            <a:ext cx="3744416" cy="5256584"/>
          </a:xfrm>
          <a:prstGeom prst="rect">
            <a:avLst/>
          </a:prstGeom>
          <a:noFill/>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28600"/>
            <a:ext cx="8229600" cy="608112"/>
          </a:xfrm>
        </p:spPr>
        <p:txBody>
          <a:bodyPr>
            <a:normAutofit/>
          </a:bodyPr>
          <a:lstStyle/>
          <a:p>
            <a:pPr algn="ctr"/>
            <a:r>
              <a:rPr lang="cs-CZ" b="1" dirty="0" smtClean="0">
                <a:solidFill>
                  <a:srgbClr val="7030A0"/>
                </a:solidFill>
                <a:effectLst>
                  <a:outerShdw blurRad="38100" dist="38100" dir="2700000" algn="tl">
                    <a:srgbClr val="000000">
                      <a:alpha val="43137"/>
                    </a:srgbClr>
                  </a:outerShdw>
                </a:effectLst>
              </a:rPr>
              <a:t>Strážci na hradbách</a:t>
            </a:r>
            <a:endParaRPr lang="cs-CZ" dirty="0"/>
          </a:p>
        </p:txBody>
      </p:sp>
      <p:sp>
        <p:nvSpPr>
          <p:cNvPr id="3" name="Zástupný symbol pro obsah 2"/>
          <p:cNvSpPr>
            <a:spLocks noGrp="1"/>
          </p:cNvSpPr>
          <p:nvPr>
            <p:ph sz="quarter" idx="1"/>
          </p:nvPr>
        </p:nvSpPr>
        <p:spPr>
          <a:xfrm>
            <a:off x="0" y="908720"/>
            <a:ext cx="4498848" cy="5949280"/>
          </a:xfrm>
        </p:spPr>
        <p:txBody>
          <a:bodyPr>
            <a:normAutofit/>
          </a:bodyPr>
          <a:lstStyle/>
          <a:p>
            <a:pPr lvl="0"/>
            <a:r>
              <a:rPr lang="cs-CZ" b="1" dirty="0" smtClean="0"/>
              <a:t>Ž 85,11 „</a:t>
            </a:r>
            <a:r>
              <a:rPr lang="cs-CZ" b="1" dirty="0" smtClean="0">
                <a:solidFill>
                  <a:srgbClr val="FF0000"/>
                </a:solidFill>
              </a:rPr>
              <a:t>Láska</a:t>
            </a:r>
            <a:r>
              <a:rPr lang="cs-CZ" b="1" dirty="0" smtClean="0"/>
              <a:t> a pravda se spolu setkají, </a:t>
            </a:r>
            <a:r>
              <a:rPr lang="cs-CZ" b="1" dirty="0" smtClean="0">
                <a:solidFill>
                  <a:srgbClr val="FF0000"/>
                </a:solidFill>
              </a:rPr>
              <a:t>spravedlnost</a:t>
            </a:r>
            <a:r>
              <a:rPr lang="cs-CZ" b="1" dirty="0" smtClean="0"/>
              <a:t> a pokoj se políbí“ </a:t>
            </a:r>
            <a:r>
              <a:rPr lang="cs-CZ" dirty="0" smtClean="0"/>
              <a:t>(B21). Je Bůh láska, anebo spravedlnost? Je obojí. „Milost bez spravedlností je jen slabou sentimentalitou, která podkopává morální nárok. Na druhé straně spravedlnost bez milosti je morální tvrdostí, teoreticky bez morální chyby, ale stavící proti sobě Boha a člověka“ (1BC 637).</a:t>
            </a:r>
          </a:p>
          <a:p>
            <a:endParaRPr lang="cs-CZ" dirty="0"/>
          </a:p>
        </p:txBody>
      </p:sp>
      <p:sp>
        <p:nvSpPr>
          <p:cNvPr id="4" name="Zástupný symbol pro obsah 3"/>
          <p:cNvSpPr>
            <a:spLocks noGrp="1"/>
          </p:cNvSpPr>
          <p:nvPr>
            <p:ph sz="quarter" idx="2"/>
          </p:nvPr>
        </p:nvSpPr>
        <p:spPr>
          <a:xfrm>
            <a:off x="4632198" y="1124744"/>
            <a:ext cx="4041648" cy="5029168"/>
          </a:xfrm>
        </p:spPr>
        <p:txBody>
          <a:bodyPr>
            <a:normAutofit/>
          </a:bodyPr>
          <a:lstStyle/>
          <a:p>
            <a:pPr lvl="0"/>
            <a:r>
              <a:rPr lang="cs-CZ" b="1" dirty="0" err="1" smtClean="0"/>
              <a:t>Mich</a:t>
            </a:r>
            <a:r>
              <a:rPr lang="cs-CZ" b="1" dirty="0" smtClean="0"/>
              <a:t> 6,8</a:t>
            </a:r>
            <a:r>
              <a:rPr lang="cs-CZ" dirty="0" smtClean="0"/>
              <a:t>: „Hospodin ti přece, člověče, ukázal, co je dobré a co od tebe žádá: Chce jen, abys jednal </a:t>
            </a:r>
            <a:r>
              <a:rPr lang="cs-CZ" dirty="0" smtClean="0">
                <a:solidFill>
                  <a:srgbClr val="FF0000"/>
                </a:solidFill>
              </a:rPr>
              <a:t>spravedlivě</a:t>
            </a:r>
            <a:r>
              <a:rPr lang="cs-CZ" dirty="0" smtClean="0"/>
              <a:t>, byl </a:t>
            </a:r>
            <a:r>
              <a:rPr lang="cs-CZ" dirty="0" smtClean="0">
                <a:solidFill>
                  <a:srgbClr val="FF0000"/>
                </a:solidFill>
              </a:rPr>
              <a:t>milosrdný</a:t>
            </a:r>
            <a:r>
              <a:rPr lang="cs-CZ" dirty="0" smtClean="0"/>
              <a:t> a pokorně ho ctil jako svého Boha“ (SNC).</a:t>
            </a:r>
          </a:p>
          <a:p>
            <a:r>
              <a:rPr lang="cs-CZ" dirty="0" smtClean="0"/>
              <a:t>Píseň č. 22:</a:t>
            </a:r>
          </a:p>
          <a:p>
            <a:r>
              <a:rPr lang="cs-CZ" b="1" i="1" dirty="0" smtClean="0"/>
              <a:t>Jsi mocný, a přesto jsi spravedlivý, jsi vtělená láska, Bůh dobrotivý“.</a:t>
            </a:r>
            <a:r>
              <a:rPr lang="cs-CZ" sz="2000" dirty="0" smtClean="0"/>
              <a:t>   (Zpívejme Hospodinu, 2. sloka)</a:t>
            </a:r>
            <a:endParaRPr lang="cs-CZ" b="1" i="1" dirty="0"/>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wipe(down)">
                                      <p:cBhvr>
                                        <p:cTn id="15" dur="500"/>
                                        <p:tgtEl>
                                          <p:spTgt spid="4">
                                            <p:txEl>
                                              <p:pRg st="1" end="1"/>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wipe(down)">
                                      <p:cBhvr>
                                        <p:cTn id="18"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152400"/>
            <a:ext cx="8229600" cy="828328"/>
          </a:xfrm>
        </p:spPr>
        <p:txBody>
          <a:bodyPr/>
          <a:lstStyle/>
          <a:p>
            <a:pPr algn="ctr"/>
            <a:r>
              <a:rPr lang="cs-CZ" b="1" dirty="0" smtClean="0">
                <a:solidFill>
                  <a:srgbClr val="7030A0"/>
                </a:solidFill>
                <a:effectLst>
                  <a:outerShdw blurRad="38100" dist="38100" dir="2700000" algn="tl">
                    <a:srgbClr val="000000">
                      <a:alpha val="43137"/>
                    </a:srgbClr>
                  </a:outerShdw>
                </a:effectLst>
              </a:rPr>
              <a:t>Strážci na hradbách</a:t>
            </a:r>
            <a:endParaRPr lang="cs-CZ" dirty="0"/>
          </a:p>
        </p:txBody>
      </p:sp>
      <p:sp>
        <p:nvSpPr>
          <p:cNvPr id="6" name="Zástupný symbol pro obsah 5"/>
          <p:cNvSpPr>
            <a:spLocks noGrp="1"/>
          </p:cNvSpPr>
          <p:nvPr>
            <p:ph sz="quarter" idx="1"/>
          </p:nvPr>
        </p:nvSpPr>
        <p:spPr>
          <a:xfrm>
            <a:off x="457200" y="1219200"/>
            <a:ext cx="8229600" cy="5090120"/>
          </a:xfrm>
        </p:spPr>
        <p:txBody>
          <a:bodyPr>
            <a:normAutofit lnSpcReduction="10000"/>
          </a:bodyPr>
          <a:lstStyle/>
          <a:p>
            <a:pPr lvl="0"/>
            <a:r>
              <a:rPr lang="cs-CZ" sz="3200" dirty="0" smtClean="0"/>
              <a:t>Tu </a:t>
            </a:r>
            <a:r>
              <a:rPr lang="cs-CZ" sz="3200" u="sng" dirty="0" smtClean="0"/>
              <a:t>druhou skupinu tvoří </a:t>
            </a:r>
            <a:r>
              <a:rPr lang="cs-CZ" sz="3200" b="1" u="sng" dirty="0" smtClean="0"/>
              <a:t>duchovní vedoucí</a:t>
            </a:r>
            <a:r>
              <a:rPr lang="cs-CZ" sz="3200" u="sng" dirty="0" smtClean="0"/>
              <a:t>,</a:t>
            </a:r>
            <a:r>
              <a:rPr lang="cs-CZ" sz="3200" dirty="0" smtClean="0"/>
              <a:t> včetně starších a učitelů a sborových </a:t>
            </a:r>
            <a:r>
              <a:rPr lang="cs-CZ" sz="3200" dirty="0" err="1" smtClean="0"/>
              <a:t>činovníků</a:t>
            </a:r>
            <a:r>
              <a:rPr lang="cs-CZ" sz="3200" dirty="0" smtClean="0"/>
              <a:t> (církevních administrátorů). V jednom komentáři stojí: „že ve starém Orientu pořád hrozilo nebezpečí, a proto strážcové museli být neustále bdělí. </a:t>
            </a:r>
            <a:r>
              <a:rPr lang="cs-CZ" sz="3200" dirty="0" smtClean="0">
                <a:solidFill>
                  <a:srgbClr val="FF0000"/>
                </a:solidFill>
                <a:effectLst>
                  <a:outerShdw blurRad="38100" dist="38100" dir="2700000" algn="tl">
                    <a:srgbClr val="000000">
                      <a:alpha val="43137"/>
                    </a:srgbClr>
                  </a:outerShdw>
                </a:effectLst>
              </a:rPr>
              <a:t>Každý duchovní vedoucí je strážce, jehož povinností je stát na hradbách </a:t>
            </a:r>
            <a:r>
              <a:rPr lang="cs-CZ" sz="3200" dirty="0" err="1" smtClean="0">
                <a:solidFill>
                  <a:srgbClr val="FF0000"/>
                </a:solidFill>
                <a:effectLst>
                  <a:outerShdw blurRad="38100" dist="38100" dir="2700000" algn="tl">
                    <a:srgbClr val="000000">
                      <a:alpha val="43137"/>
                    </a:srgbClr>
                  </a:outerShdw>
                </a:effectLst>
              </a:rPr>
              <a:t>Sijónu</a:t>
            </a:r>
            <a:r>
              <a:rPr lang="cs-CZ" sz="3200" dirty="0" smtClean="0">
                <a:solidFill>
                  <a:srgbClr val="FF0000"/>
                </a:solidFill>
                <a:effectLst>
                  <a:outerShdw blurRad="38100" dist="38100" dir="2700000" algn="tl">
                    <a:srgbClr val="000000">
                      <a:alpha val="43137"/>
                    </a:srgbClr>
                  </a:outerShdw>
                </a:effectLst>
              </a:rPr>
              <a:t>.“</a:t>
            </a:r>
            <a:r>
              <a:rPr lang="cs-CZ" sz="3200" dirty="0" smtClean="0"/>
              <a:t> (4BC 320-321). Citát EGW zdůrazňuje: „Duchovní vůdcové v každém pracovním zařazení mají zodpovědnost strážců na hradbách“ (</a:t>
            </a:r>
            <a:r>
              <a:rPr lang="cs-CZ" sz="3200" dirty="0" err="1" smtClean="0"/>
              <a:t>Manuscript</a:t>
            </a:r>
            <a:r>
              <a:rPr lang="cs-CZ" sz="3200" dirty="0" smtClean="0"/>
              <a:t> </a:t>
            </a:r>
            <a:r>
              <a:rPr lang="cs-CZ" sz="3200" dirty="0" err="1" smtClean="0"/>
              <a:t>Releases</a:t>
            </a:r>
            <a:r>
              <a:rPr lang="cs-CZ" sz="3200" dirty="0" smtClean="0"/>
              <a:t> 4, s. 447).</a:t>
            </a:r>
          </a:p>
          <a:p>
            <a:endParaRPr lang="cs-CZ" dirty="0"/>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wipe(down)">
                                      <p:cBhvr>
                                        <p:cTn id="13"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152400"/>
            <a:ext cx="8229600" cy="828328"/>
          </a:xfrm>
        </p:spPr>
        <p:txBody>
          <a:bodyPr/>
          <a:lstStyle/>
          <a:p>
            <a:pPr algn="ctr"/>
            <a:r>
              <a:rPr lang="cs-CZ" b="1" dirty="0" smtClean="0">
                <a:solidFill>
                  <a:srgbClr val="7030A0"/>
                </a:solidFill>
                <a:effectLst>
                  <a:outerShdw blurRad="38100" dist="38100" dir="2700000" algn="tl">
                    <a:srgbClr val="000000">
                      <a:alpha val="43137"/>
                    </a:srgbClr>
                  </a:outerShdw>
                </a:effectLst>
              </a:rPr>
              <a:t>Strážci na hradbách</a:t>
            </a:r>
            <a:endParaRPr lang="cs-CZ" dirty="0"/>
          </a:p>
        </p:txBody>
      </p:sp>
      <p:sp>
        <p:nvSpPr>
          <p:cNvPr id="6" name="Zástupný symbol pro obsah 5"/>
          <p:cNvSpPr>
            <a:spLocks noGrp="1"/>
          </p:cNvSpPr>
          <p:nvPr>
            <p:ph sz="quarter" idx="1"/>
          </p:nvPr>
        </p:nvSpPr>
        <p:spPr>
          <a:xfrm>
            <a:off x="251520" y="1219200"/>
            <a:ext cx="8435280" cy="5306144"/>
          </a:xfrm>
        </p:spPr>
        <p:txBody>
          <a:bodyPr>
            <a:normAutofit fontScale="92500" lnSpcReduction="10000"/>
          </a:bodyPr>
          <a:lstStyle/>
          <a:p>
            <a:pPr lvl="0"/>
            <a:r>
              <a:rPr lang="cs-CZ" sz="3200" b="1" dirty="0" smtClean="0"/>
              <a:t>Třetí skupinu popsanou jako strážců na hradbách církve tvoří všeobecně její členové – a především otcové a matky. </a:t>
            </a:r>
            <a:r>
              <a:rPr lang="cs-CZ" sz="3200" b="1" dirty="0" err="1" smtClean="0"/>
              <a:t>Ellen</a:t>
            </a:r>
            <a:r>
              <a:rPr lang="cs-CZ" sz="3200" b="1" dirty="0" smtClean="0"/>
              <a:t> </a:t>
            </a:r>
            <a:r>
              <a:rPr lang="cs-CZ" sz="3200" b="1" dirty="0" err="1" smtClean="0"/>
              <a:t>Whiteová</a:t>
            </a:r>
            <a:r>
              <a:rPr lang="cs-CZ" sz="3200" b="1" dirty="0" smtClean="0"/>
              <a:t> nám připomíná, že „</a:t>
            </a:r>
            <a:r>
              <a:rPr lang="cs-CZ" sz="3200" b="1" dirty="0" smtClean="0">
                <a:solidFill>
                  <a:srgbClr val="FF0000"/>
                </a:solidFill>
                <a:effectLst>
                  <a:outerShdw blurRad="38100" dist="38100" dir="2700000" algn="tl">
                    <a:srgbClr val="000000">
                      <a:alpha val="43137"/>
                    </a:srgbClr>
                  </a:outerShdw>
                </a:effectLst>
              </a:rPr>
              <a:t>sboru byla určena pozice strážce, který má žárlivě pečovat o mládež a děti</a:t>
            </a:r>
            <a:r>
              <a:rPr lang="cs-CZ" sz="3200" b="1" dirty="0" smtClean="0"/>
              <a:t>, a jako noční hlídka má varovat před blížícím se nebezpečím. Sbor si však neuvědomuje svou úlohu. Církev na stráži usnula. V této době, kdy hrozí velké nebezpečí pro mnoho mladých lidí, že budou navždy ztraceni, musí se otcové a matky probudit a hájit jejich život.“ (CT 165)</a:t>
            </a:r>
          </a:p>
          <a:p>
            <a:endParaRPr lang="cs-CZ" dirty="0"/>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457200" y="228600"/>
            <a:ext cx="8229600" cy="680120"/>
          </a:xfrm>
        </p:spPr>
        <p:txBody>
          <a:bodyPr/>
          <a:lstStyle/>
          <a:p>
            <a:pPr algn="ctr"/>
            <a:r>
              <a:rPr lang="cs-CZ" b="1" dirty="0" smtClean="0">
                <a:solidFill>
                  <a:srgbClr val="7030A0"/>
                </a:solidFill>
                <a:effectLst>
                  <a:outerShdw blurRad="38100" dist="38100" dir="2700000" algn="tl">
                    <a:srgbClr val="000000">
                      <a:alpha val="43137"/>
                    </a:srgbClr>
                  </a:outerShdw>
                </a:effectLst>
              </a:rPr>
              <a:t>Strážci na hradbách</a:t>
            </a:r>
            <a:endParaRPr lang="cs-CZ" dirty="0"/>
          </a:p>
        </p:txBody>
      </p:sp>
      <p:sp>
        <p:nvSpPr>
          <p:cNvPr id="5" name="Zástupný symbol pro obsah 4"/>
          <p:cNvSpPr>
            <a:spLocks noGrp="1"/>
          </p:cNvSpPr>
          <p:nvPr>
            <p:ph sz="quarter" idx="1"/>
          </p:nvPr>
        </p:nvSpPr>
        <p:spPr>
          <a:xfrm>
            <a:off x="0" y="1219200"/>
            <a:ext cx="4716016" cy="4937760"/>
          </a:xfrm>
        </p:spPr>
        <p:txBody>
          <a:bodyPr>
            <a:noAutofit/>
          </a:bodyPr>
          <a:lstStyle/>
          <a:p>
            <a:r>
              <a:rPr lang="cs-CZ" sz="3200" dirty="0" smtClean="0"/>
              <a:t>Záchrana mnoha mladých lidí je závislá na </a:t>
            </a:r>
            <a:r>
              <a:rPr lang="cs-CZ" sz="3200" dirty="0" smtClean="0">
                <a:solidFill>
                  <a:srgbClr val="FF0000"/>
                </a:solidFill>
                <a:effectLst>
                  <a:outerShdw blurRad="38100" dist="38100" dir="2700000" algn="tl">
                    <a:srgbClr val="000000">
                      <a:alpha val="43137"/>
                    </a:srgbClr>
                  </a:outerShdw>
                </a:effectLst>
              </a:rPr>
              <a:t>věrných strážcích,</a:t>
            </a:r>
            <a:r>
              <a:rPr lang="cs-CZ" sz="3200" dirty="0" smtClean="0"/>
              <a:t> včetně jejich rodičů.   Na tom spočívá spasení zvláště nejbližších členů rodin a jejich přátel. Bůh pověřil církev, aby všem pomáhala odvrátit se od zlého a být zachráněn.</a:t>
            </a:r>
            <a:endParaRPr lang="cs-CZ" sz="3200" dirty="0"/>
          </a:p>
        </p:txBody>
      </p:sp>
      <p:sp>
        <p:nvSpPr>
          <p:cNvPr id="6" name="Zástupný symbol pro obsah 5"/>
          <p:cNvSpPr>
            <a:spLocks noGrp="1"/>
          </p:cNvSpPr>
          <p:nvPr>
            <p:ph sz="quarter" idx="2"/>
          </p:nvPr>
        </p:nvSpPr>
        <p:spPr/>
        <p:txBody>
          <a:bodyPr/>
          <a:lstStyle/>
          <a:p>
            <a:endParaRPr lang="cs-CZ"/>
          </a:p>
        </p:txBody>
      </p:sp>
      <p:pic>
        <p:nvPicPr>
          <p:cNvPr id="24578" name="Picture 2" descr="Související obrázek"/>
          <p:cNvPicPr>
            <a:picLocks noChangeAspect="1" noChangeArrowheads="1"/>
          </p:cNvPicPr>
          <p:nvPr/>
        </p:nvPicPr>
        <p:blipFill>
          <a:blip r:embed="rId2" cstate="print"/>
          <a:srcRect/>
          <a:stretch>
            <a:fillRect/>
          </a:stretch>
        </p:blipFill>
        <p:spPr bwMode="auto">
          <a:xfrm>
            <a:off x="4716016" y="1196752"/>
            <a:ext cx="4104456" cy="5472608"/>
          </a:xfrm>
          <a:prstGeom prst="rect">
            <a:avLst/>
          </a:prstGeom>
          <a:noFill/>
        </p:spPr>
      </p:pic>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endParaRPr lang="cs-CZ"/>
          </a:p>
        </p:txBody>
      </p:sp>
      <p:sp>
        <p:nvSpPr>
          <p:cNvPr id="6" name="Zástupný symbol pro obsah 5"/>
          <p:cNvSpPr>
            <a:spLocks noGrp="1"/>
          </p:cNvSpPr>
          <p:nvPr>
            <p:ph sz="quarter" idx="1"/>
          </p:nvPr>
        </p:nvSpPr>
        <p:spPr>
          <a:xfrm>
            <a:off x="-252536" y="0"/>
            <a:ext cx="9396536" cy="6156960"/>
          </a:xfrm>
        </p:spPr>
        <p:txBody>
          <a:bodyPr>
            <a:normAutofit/>
          </a:bodyPr>
          <a:lstStyle/>
          <a:p>
            <a:pPr algn="ctr"/>
            <a:r>
              <a:rPr lang="cs-CZ" sz="2800" dirty="0" smtClean="0"/>
              <a:t>Jako strážci modleme se jeden za druhého a snažme se společně upozorňovat lidi, že se mohou obrátit a být spaseni. Když budeme takto zajedno, poznáme, že si nás Bůh povolal za tím účelem. Podobně jako povzbuzoval Ezechiela, rovněž i nám říká: „Nebojte se“. Bůh nás obdaří moudrostí a sílou, abychom konali a hlásali, co si přeje – </a:t>
            </a:r>
            <a:r>
              <a:rPr lang="cs-CZ" sz="2800" u="sng" dirty="0" smtClean="0"/>
              <a:t>vhodným způsobem, v pravý čas a ve správném duchu.</a:t>
            </a:r>
            <a:r>
              <a:rPr lang="cs-CZ" sz="2800" dirty="0" smtClean="0"/>
              <a:t> </a:t>
            </a:r>
            <a:endParaRPr lang="cs-CZ" sz="2800" dirty="0"/>
          </a:p>
        </p:txBody>
      </p:sp>
      <p:sp>
        <p:nvSpPr>
          <p:cNvPr id="7" name="TextovéPole 6"/>
          <p:cNvSpPr txBox="1"/>
          <p:nvPr/>
        </p:nvSpPr>
        <p:spPr>
          <a:xfrm>
            <a:off x="323528" y="476672"/>
            <a:ext cx="184731" cy="369332"/>
          </a:xfrm>
          <a:prstGeom prst="rect">
            <a:avLst/>
          </a:prstGeom>
          <a:noFill/>
        </p:spPr>
        <p:txBody>
          <a:bodyPr wrap="none" rtlCol="0">
            <a:spAutoFit/>
          </a:bodyPr>
          <a:lstStyle/>
          <a:p>
            <a:endParaRPr lang="cs-CZ" dirty="0"/>
          </a:p>
        </p:txBody>
      </p:sp>
      <p:pic>
        <p:nvPicPr>
          <p:cNvPr id="27650" name="Picture 2" descr="Výsledek obrázku pro pictures watchmen on the walls"/>
          <p:cNvPicPr>
            <a:picLocks noChangeAspect="1" noChangeArrowheads="1"/>
          </p:cNvPicPr>
          <p:nvPr/>
        </p:nvPicPr>
        <p:blipFill>
          <a:blip r:embed="rId2" cstate="print"/>
          <a:srcRect/>
          <a:stretch>
            <a:fillRect/>
          </a:stretch>
        </p:blipFill>
        <p:spPr bwMode="auto">
          <a:xfrm>
            <a:off x="0" y="3068960"/>
            <a:ext cx="9144000" cy="3789040"/>
          </a:xfrm>
          <a:prstGeom prst="rect">
            <a:avLst/>
          </a:prstGeom>
          <a:noFill/>
        </p:spPr>
      </p:pic>
      <p:sp>
        <p:nvSpPr>
          <p:cNvPr id="8" name="TextovéPole 7"/>
          <p:cNvSpPr txBox="1"/>
          <p:nvPr/>
        </p:nvSpPr>
        <p:spPr>
          <a:xfrm>
            <a:off x="0" y="3356992"/>
            <a:ext cx="5940152" cy="3170099"/>
          </a:xfrm>
          <a:prstGeom prst="rect">
            <a:avLst/>
          </a:prstGeom>
          <a:noFill/>
        </p:spPr>
        <p:txBody>
          <a:bodyPr wrap="square" rtlCol="0">
            <a:spAutoFit/>
          </a:bodyPr>
          <a:lstStyle/>
          <a:p>
            <a:endParaRPr lang="cs-CZ" sz="4000" b="1" dirty="0" smtClean="0">
              <a:solidFill>
                <a:srgbClr val="FFFF00"/>
              </a:solidFill>
              <a:effectLst>
                <a:outerShdw blurRad="38100" dist="38100" dir="2700000" algn="tl">
                  <a:srgbClr val="000000">
                    <a:alpha val="43137"/>
                  </a:srgbClr>
                </a:outerShdw>
              </a:effectLst>
            </a:endParaRPr>
          </a:p>
          <a:p>
            <a:endParaRPr lang="cs-CZ" sz="4000" b="1" dirty="0" smtClean="0">
              <a:solidFill>
                <a:srgbClr val="FFFF00"/>
              </a:solidFill>
              <a:effectLst>
                <a:outerShdw blurRad="38100" dist="38100" dir="2700000" algn="tl">
                  <a:srgbClr val="000000">
                    <a:alpha val="43137"/>
                  </a:srgbClr>
                </a:outerShdw>
              </a:effectLst>
            </a:endParaRPr>
          </a:p>
          <a:p>
            <a:endParaRPr lang="cs-CZ" sz="4000" b="1" dirty="0" smtClean="0">
              <a:solidFill>
                <a:srgbClr val="FFFF00"/>
              </a:solidFill>
              <a:effectLst>
                <a:outerShdw blurRad="38100" dist="38100" dir="2700000" algn="tl">
                  <a:srgbClr val="000000">
                    <a:alpha val="43137"/>
                  </a:srgbClr>
                </a:outerShdw>
              </a:effectLst>
            </a:endParaRPr>
          </a:p>
          <a:p>
            <a:r>
              <a:rPr lang="cs-CZ" sz="4000" b="1" dirty="0" smtClean="0">
                <a:solidFill>
                  <a:srgbClr val="FFFF00"/>
                </a:solidFill>
                <a:effectLst>
                  <a:outerShdw blurRad="38100" dist="38100" dir="2700000" algn="tl">
                    <a:srgbClr val="000000">
                      <a:alpha val="43137"/>
                    </a:srgbClr>
                  </a:outerShdw>
                </a:effectLst>
              </a:rPr>
              <a:t>Strážci </a:t>
            </a:r>
            <a:r>
              <a:rPr lang="cs-CZ" sz="4000" b="1" dirty="0" smtClean="0">
                <a:solidFill>
                  <a:srgbClr val="FFFF00"/>
                </a:solidFill>
                <a:effectLst>
                  <a:outerShdw blurRad="38100" dist="38100" dir="2700000" algn="tl">
                    <a:srgbClr val="000000">
                      <a:alpha val="43137"/>
                    </a:srgbClr>
                  </a:outerShdw>
                </a:effectLst>
              </a:rPr>
              <a:t>na </a:t>
            </a:r>
            <a:r>
              <a:rPr lang="cs-CZ" sz="4000" b="1" dirty="0" smtClean="0">
                <a:solidFill>
                  <a:srgbClr val="FFFF00"/>
                </a:solidFill>
                <a:effectLst>
                  <a:outerShdw blurRad="38100" dist="38100" dir="2700000" algn="tl">
                    <a:srgbClr val="000000">
                      <a:alpha val="43137"/>
                    </a:srgbClr>
                  </a:outerShdw>
                </a:effectLst>
              </a:rPr>
              <a:t>hradbách</a:t>
            </a:r>
          </a:p>
          <a:p>
            <a:endParaRPr lang="cs-CZ" sz="4000" dirty="0">
              <a:solidFill>
                <a:srgbClr val="FFFF00"/>
              </a:solidFill>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nodeType="clickEffect">
                                  <p:stCondLst>
                                    <p:cond delay="0"/>
                                  </p:stCondLst>
                                  <p:childTnLst>
                                    <p:animRot by="21600000">
                                      <p:cBhvr>
                                        <p:cTn id="11" dur="2000" fill="hold"/>
                                        <p:tgtEl>
                                          <p:spTgt spid="8">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Související obrázek"/>
          <p:cNvPicPr>
            <a:picLocks noChangeAspect="1" noChangeArrowheads="1"/>
          </p:cNvPicPr>
          <p:nvPr/>
        </p:nvPicPr>
        <p:blipFill>
          <a:blip r:embed="rId2" cstate="print"/>
          <a:srcRect/>
          <a:stretch>
            <a:fillRect/>
          </a:stretch>
        </p:blipFill>
        <p:spPr bwMode="auto">
          <a:xfrm>
            <a:off x="1" y="1052736"/>
            <a:ext cx="9143999" cy="5805264"/>
          </a:xfrm>
          <a:prstGeom prst="rect">
            <a:avLst/>
          </a:prstGeom>
          <a:noFill/>
        </p:spPr>
      </p:pic>
      <p:sp>
        <p:nvSpPr>
          <p:cNvPr id="2" name="Nadpis 1"/>
          <p:cNvSpPr>
            <a:spLocks noGrp="1"/>
          </p:cNvSpPr>
          <p:nvPr>
            <p:ph type="title"/>
          </p:nvPr>
        </p:nvSpPr>
        <p:spPr/>
        <p:txBody>
          <a:bodyPr>
            <a:normAutofit/>
          </a:bodyPr>
          <a:lstStyle/>
          <a:p>
            <a:pPr algn="ctr"/>
            <a:r>
              <a:rPr lang="cs-CZ" sz="4000" b="1" dirty="0" smtClean="0">
                <a:solidFill>
                  <a:srgbClr val="7030A0"/>
                </a:solidFill>
                <a:effectLst>
                  <a:outerShdw blurRad="38100" dist="38100" dir="2700000" algn="tl">
                    <a:srgbClr val="000000">
                      <a:alpha val="43137"/>
                    </a:srgbClr>
                  </a:outerShdw>
                </a:effectLst>
              </a:rPr>
              <a:t>Strážci na hradbách</a:t>
            </a:r>
            <a:endParaRPr lang="cs-CZ" sz="4000" b="1" dirty="0">
              <a:solidFill>
                <a:srgbClr val="7030A0"/>
              </a:solidFill>
              <a:effectLst>
                <a:outerShdw blurRad="38100" dist="38100" dir="2700000" algn="tl">
                  <a:srgbClr val="000000">
                    <a:alpha val="43137"/>
                  </a:srgbClr>
                </a:outerShdw>
              </a:effectLst>
            </a:endParaRPr>
          </a:p>
        </p:txBody>
      </p:sp>
      <p:sp>
        <p:nvSpPr>
          <p:cNvPr id="3" name="Zástupný symbol pro obsah 2"/>
          <p:cNvSpPr>
            <a:spLocks noGrp="1"/>
          </p:cNvSpPr>
          <p:nvPr>
            <p:ph sz="quarter" idx="1"/>
          </p:nvPr>
        </p:nvSpPr>
        <p:spPr/>
        <p:txBody>
          <a:bodyPr>
            <a:normAutofit/>
          </a:bodyPr>
          <a:lstStyle/>
          <a:p>
            <a:pPr algn="ctr"/>
            <a:r>
              <a:rPr lang="cs-CZ" sz="4800" dirty="0" smtClean="0">
                <a:solidFill>
                  <a:srgbClr val="FFFF00"/>
                </a:solidFill>
                <a:effectLst>
                  <a:outerShdw blurRad="38100" dist="38100" dir="2700000" algn="tl">
                    <a:srgbClr val="000000">
                      <a:alpha val="43137"/>
                    </a:srgbClr>
                  </a:outerShdw>
                </a:effectLst>
              </a:rPr>
              <a:t>„Ty , lidský synu, slyš. Ustanovuji tě strážcem izraelského domu. Uslyšíš-li     z mých úst slovo,             vyřídíš jim mé varování.“</a:t>
            </a:r>
          </a:p>
          <a:p>
            <a:pPr algn="ctr"/>
            <a:r>
              <a:rPr lang="cs-CZ" sz="4800" dirty="0" err="1" smtClean="0">
                <a:solidFill>
                  <a:srgbClr val="FFFF00"/>
                </a:solidFill>
                <a:effectLst>
                  <a:outerShdw blurRad="38100" dist="38100" dir="2700000" algn="tl">
                    <a:srgbClr val="000000">
                      <a:alpha val="43137"/>
                    </a:srgbClr>
                  </a:outerShdw>
                </a:effectLst>
              </a:rPr>
              <a:t>Ez</a:t>
            </a:r>
            <a:r>
              <a:rPr lang="cs-CZ" sz="4800" dirty="0" smtClean="0">
                <a:solidFill>
                  <a:srgbClr val="FFFF00"/>
                </a:solidFill>
                <a:effectLst>
                  <a:outerShdw blurRad="38100" dist="38100" dir="2700000" algn="tl">
                    <a:srgbClr val="000000">
                      <a:alpha val="43137"/>
                    </a:srgbClr>
                  </a:outerShdw>
                </a:effectLst>
              </a:rPr>
              <a:t> 33,7</a:t>
            </a:r>
            <a:endParaRPr lang="cs-CZ" sz="4800" dirty="0">
              <a:solidFill>
                <a:srgbClr val="FFFF00"/>
              </a:solidFill>
              <a:effectLst>
                <a:outerShdw blurRad="38100" dist="38100" dir="2700000" algn="tl">
                  <a:srgbClr val="000000">
                    <a:alpha val="43137"/>
                  </a:srgbClr>
                </a:outerShdw>
              </a:effectLst>
            </a:endParaRPr>
          </a:p>
        </p:txBody>
      </p:sp>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400"/>
            <a:ext cx="8229600" cy="828328"/>
          </a:xfrm>
        </p:spPr>
        <p:txBody>
          <a:bodyPr/>
          <a:lstStyle/>
          <a:p>
            <a:pPr algn="ctr"/>
            <a:r>
              <a:rPr lang="cs-CZ" b="1" dirty="0" smtClean="0">
                <a:solidFill>
                  <a:srgbClr val="7030A0"/>
                </a:solidFill>
                <a:effectLst>
                  <a:outerShdw blurRad="38100" dist="38100" dir="2700000" algn="tl">
                    <a:srgbClr val="000000">
                      <a:alpha val="43137"/>
                    </a:srgbClr>
                  </a:outerShdw>
                </a:effectLst>
              </a:rPr>
              <a:t>Strážci na hradbách</a:t>
            </a:r>
            <a:endParaRPr lang="cs-CZ" dirty="0"/>
          </a:p>
        </p:txBody>
      </p:sp>
      <p:sp>
        <p:nvSpPr>
          <p:cNvPr id="3" name="Zástupný symbol pro obsah 2"/>
          <p:cNvSpPr>
            <a:spLocks noGrp="1"/>
          </p:cNvSpPr>
          <p:nvPr>
            <p:ph sz="quarter" idx="1"/>
          </p:nvPr>
        </p:nvSpPr>
        <p:spPr>
          <a:xfrm>
            <a:off x="457200" y="1052736"/>
            <a:ext cx="8229600" cy="5104224"/>
          </a:xfrm>
        </p:spPr>
        <p:txBody>
          <a:bodyPr/>
          <a:lstStyle/>
          <a:p>
            <a:pPr lvl="0" algn="ctr"/>
            <a:r>
              <a:rPr lang="cs-CZ" sz="3200" b="1" u="sng" dirty="0" smtClean="0"/>
              <a:t>Lidé kolem nás, ale též i v církvi duchovně podřimují ve falešném pocitu bezpečí.  A od toho jsou zde kazatelé, církev a sbor, aby včas varovali před přicházející nebezpečnou povodní hříchu. </a:t>
            </a:r>
            <a:endParaRPr lang="cs-CZ" sz="3200" b="1" dirty="0" smtClean="0"/>
          </a:p>
          <a:p>
            <a:endParaRPr lang="cs-CZ" dirty="0"/>
          </a:p>
        </p:txBody>
      </p:sp>
      <p:pic>
        <p:nvPicPr>
          <p:cNvPr id="1026" name="Picture 2" descr="Výsledek obrázku pro pictures watchmen on the walls"/>
          <p:cNvPicPr>
            <a:picLocks noChangeAspect="1" noChangeArrowheads="1"/>
          </p:cNvPicPr>
          <p:nvPr/>
        </p:nvPicPr>
        <p:blipFill>
          <a:blip r:embed="rId2" cstate="print"/>
          <a:srcRect/>
          <a:stretch>
            <a:fillRect/>
          </a:stretch>
        </p:blipFill>
        <p:spPr bwMode="auto">
          <a:xfrm>
            <a:off x="1187624" y="3495674"/>
            <a:ext cx="6724650" cy="3362326"/>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400"/>
            <a:ext cx="8229600" cy="756320"/>
          </a:xfrm>
        </p:spPr>
        <p:txBody>
          <a:bodyPr/>
          <a:lstStyle/>
          <a:p>
            <a:pPr algn="ctr"/>
            <a:r>
              <a:rPr lang="cs-CZ" b="1" dirty="0" smtClean="0">
                <a:solidFill>
                  <a:srgbClr val="7030A0"/>
                </a:solidFill>
                <a:effectLst>
                  <a:outerShdw blurRad="38100" dist="38100" dir="2700000" algn="tl">
                    <a:srgbClr val="000000">
                      <a:alpha val="43137"/>
                    </a:srgbClr>
                  </a:outerShdw>
                </a:effectLst>
              </a:rPr>
              <a:t>Strážci na hradbách</a:t>
            </a:r>
            <a:endParaRPr lang="cs-CZ" dirty="0"/>
          </a:p>
        </p:txBody>
      </p:sp>
      <p:sp>
        <p:nvSpPr>
          <p:cNvPr id="3" name="Zástupný symbol pro obsah 2"/>
          <p:cNvSpPr>
            <a:spLocks noGrp="1"/>
          </p:cNvSpPr>
          <p:nvPr>
            <p:ph sz="quarter" idx="1"/>
          </p:nvPr>
        </p:nvSpPr>
        <p:spPr>
          <a:xfrm>
            <a:off x="457200" y="1052736"/>
            <a:ext cx="8229600" cy="5104224"/>
          </a:xfrm>
        </p:spPr>
        <p:txBody>
          <a:bodyPr/>
          <a:lstStyle/>
          <a:p>
            <a:pPr algn="ctr"/>
            <a:r>
              <a:rPr lang="cs-CZ" b="1" dirty="0" smtClean="0"/>
              <a:t>„Lidé odvlečení do vyhnanství v cizích zemích a národech, kterým se podařilo vyváznout, si pak na mě vzpomenou. Rozpomenou se, </a:t>
            </a:r>
            <a:r>
              <a:rPr lang="cs-CZ" b="1" u="sng" dirty="0" smtClean="0"/>
              <a:t>jak mne rmoutilo</a:t>
            </a:r>
            <a:r>
              <a:rPr lang="cs-CZ" b="1" dirty="0" smtClean="0"/>
              <a:t>, když se ode mne odvraceli svým nevěrným srdcem a chtivě vzhlíželi k nicotným bohům, které si sami vytvořili“ (</a:t>
            </a:r>
            <a:r>
              <a:rPr lang="cs-CZ" b="1" dirty="0" err="1" smtClean="0"/>
              <a:t>Ez</a:t>
            </a:r>
            <a:r>
              <a:rPr lang="cs-CZ" b="1" dirty="0" smtClean="0"/>
              <a:t> 6,9; SNC).</a:t>
            </a:r>
            <a:endParaRPr lang="cs-CZ" b="1" dirty="0"/>
          </a:p>
        </p:txBody>
      </p:sp>
      <p:pic>
        <p:nvPicPr>
          <p:cNvPr id="1026" name="Picture 2" descr="Související obrázek"/>
          <p:cNvPicPr>
            <a:picLocks noChangeAspect="1" noChangeArrowheads="1"/>
          </p:cNvPicPr>
          <p:nvPr/>
        </p:nvPicPr>
        <p:blipFill>
          <a:blip r:embed="rId2" cstate="print"/>
          <a:srcRect/>
          <a:stretch>
            <a:fillRect/>
          </a:stretch>
        </p:blipFill>
        <p:spPr bwMode="auto">
          <a:xfrm>
            <a:off x="1187624" y="3495674"/>
            <a:ext cx="6724650" cy="3362326"/>
          </a:xfrm>
          <a:prstGeom prst="rect">
            <a:avLst/>
          </a:prstGeom>
          <a:noFill/>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400"/>
            <a:ext cx="8229600" cy="684312"/>
          </a:xfrm>
        </p:spPr>
        <p:txBody>
          <a:bodyPr/>
          <a:lstStyle/>
          <a:p>
            <a:pPr algn="ctr"/>
            <a:r>
              <a:rPr lang="cs-CZ" b="1" dirty="0" smtClean="0">
                <a:solidFill>
                  <a:srgbClr val="7030A0"/>
                </a:solidFill>
                <a:effectLst>
                  <a:outerShdw blurRad="38100" dist="38100" dir="2700000" algn="tl">
                    <a:srgbClr val="000000">
                      <a:alpha val="43137"/>
                    </a:srgbClr>
                  </a:outerShdw>
                </a:effectLst>
              </a:rPr>
              <a:t>Strážci na hradbách</a:t>
            </a:r>
            <a:endParaRPr lang="cs-CZ" dirty="0"/>
          </a:p>
        </p:txBody>
      </p:sp>
      <p:sp>
        <p:nvSpPr>
          <p:cNvPr id="3" name="Zástupný symbol pro obsah 2"/>
          <p:cNvSpPr>
            <a:spLocks noGrp="1"/>
          </p:cNvSpPr>
          <p:nvPr>
            <p:ph sz="quarter" idx="1"/>
          </p:nvPr>
        </p:nvSpPr>
        <p:spPr>
          <a:xfrm>
            <a:off x="457200" y="1052736"/>
            <a:ext cx="8229600" cy="5104224"/>
          </a:xfrm>
        </p:spPr>
        <p:txBody>
          <a:bodyPr>
            <a:normAutofit/>
          </a:bodyPr>
          <a:lstStyle/>
          <a:p>
            <a:pPr lvl="0" algn="ctr"/>
            <a:r>
              <a:rPr lang="cs-CZ" sz="3200" b="1" u="sng" dirty="0" smtClean="0"/>
              <a:t>Ezechielovo poselství od Hospodina znělo: „Toto praví Panovník“, v němž vyhlásil napomenutí a varování před znesvěcením Božího chrámu ohavnými věcmi a praktikami. </a:t>
            </a:r>
            <a:endParaRPr lang="cs-CZ" sz="3200" b="1" dirty="0"/>
          </a:p>
        </p:txBody>
      </p:sp>
      <p:pic>
        <p:nvPicPr>
          <p:cNvPr id="17410" name="Picture 2" descr="Související obrázek"/>
          <p:cNvPicPr>
            <a:picLocks noChangeAspect="1" noChangeArrowheads="1"/>
          </p:cNvPicPr>
          <p:nvPr/>
        </p:nvPicPr>
        <p:blipFill>
          <a:blip r:embed="rId2" cstate="print"/>
          <a:srcRect/>
          <a:stretch>
            <a:fillRect/>
          </a:stretch>
        </p:blipFill>
        <p:spPr bwMode="auto">
          <a:xfrm>
            <a:off x="1187624" y="3495674"/>
            <a:ext cx="6724650" cy="3362326"/>
          </a:xfrm>
          <a:prstGeom prst="rect">
            <a:avLst/>
          </a:prstGeom>
          <a:noFill/>
        </p:spPr>
      </p:pic>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400"/>
            <a:ext cx="8229600" cy="684312"/>
          </a:xfrm>
        </p:spPr>
        <p:txBody>
          <a:bodyPr/>
          <a:lstStyle/>
          <a:p>
            <a:pPr algn="ctr"/>
            <a:r>
              <a:rPr lang="cs-CZ" b="1" dirty="0" smtClean="0">
                <a:solidFill>
                  <a:srgbClr val="7030A0"/>
                </a:solidFill>
                <a:effectLst>
                  <a:outerShdw blurRad="38100" dist="38100" dir="2700000" algn="tl">
                    <a:srgbClr val="000000">
                      <a:alpha val="43137"/>
                    </a:srgbClr>
                  </a:outerShdw>
                </a:effectLst>
              </a:rPr>
              <a:t>Strážci na hradbách</a:t>
            </a:r>
            <a:endParaRPr lang="cs-CZ" dirty="0"/>
          </a:p>
        </p:txBody>
      </p:sp>
      <p:sp>
        <p:nvSpPr>
          <p:cNvPr id="3" name="Zástupný symbol pro obsah 2"/>
          <p:cNvSpPr>
            <a:spLocks noGrp="1"/>
          </p:cNvSpPr>
          <p:nvPr>
            <p:ph sz="quarter" idx="1"/>
          </p:nvPr>
        </p:nvSpPr>
        <p:spPr>
          <a:xfrm>
            <a:off x="0" y="1052736"/>
            <a:ext cx="9144000" cy="5104224"/>
          </a:xfrm>
        </p:spPr>
        <p:txBody>
          <a:bodyPr/>
          <a:lstStyle/>
          <a:p>
            <a:pPr algn="ctr"/>
            <a:r>
              <a:rPr lang="cs-CZ" b="1" dirty="0" smtClean="0"/>
              <a:t>Pán potom Ezechielovi ukázal </a:t>
            </a:r>
            <a:r>
              <a:rPr lang="cs-CZ" b="1" u="sng" dirty="0" smtClean="0"/>
              <a:t>tři nejhorší hanebnosti</a:t>
            </a:r>
            <a:r>
              <a:rPr lang="cs-CZ" b="1" dirty="0" smtClean="0"/>
              <a:t>, které znesvěcovaly chrám (</a:t>
            </a:r>
            <a:r>
              <a:rPr lang="cs-CZ" b="1" dirty="0" err="1" smtClean="0"/>
              <a:t>Ez</a:t>
            </a:r>
            <a:r>
              <a:rPr lang="cs-CZ" b="1" dirty="0" smtClean="0"/>
              <a:t> 8,13-17): 1/ sedící žena, která oplakávala falešného babylonského boha </a:t>
            </a:r>
            <a:r>
              <a:rPr lang="cs-CZ" b="1" dirty="0" err="1" smtClean="0"/>
              <a:t>Tamúza</a:t>
            </a:r>
            <a:r>
              <a:rPr lang="cs-CZ" b="1" dirty="0" smtClean="0"/>
              <a:t> (bůžka podsvětí), 2/ dvacet pět mužů, kteří se klaněli směrem k vycházejícímu slunci a 3/ zamoření celé země násilím.</a:t>
            </a:r>
          </a:p>
          <a:p>
            <a:endParaRPr lang="cs-CZ" dirty="0"/>
          </a:p>
        </p:txBody>
      </p:sp>
      <p:pic>
        <p:nvPicPr>
          <p:cNvPr id="18434" name="Picture 2" descr="Související obrázek"/>
          <p:cNvPicPr>
            <a:picLocks noChangeAspect="1" noChangeArrowheads="1"/>
          </p:cNvPicPr>
          <p:nvPr/>
        </p:nvPicPr>
        <p:blipFill>
          <a:blip r:embed="rId2" cstate="print"/>
          <a:srcRect/>
          <a:stretch>
            <a:fillRect/>
          </a:stretch>
        </p:blipFill>
        <p:spPr bwMode="auto">
          <a:xfrm>
            <a:off x="1187624" y="3495674"/>
            <a:ext cx="6724650" cy="3362326"/>
          </a:xfrm>
          <a:prstGeom prst="rect">
            <a:avLst/>
          </a:prstGeom>
          <a:noFill/>
        </p:spPr>
      </p:pic>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400"/>
            <a:ext cx="8229600" cy="756320"/>
          </a:xfrm>
        </p:spPr>
        <p:txBody>
          <a:bodyPr>
            <a:normAutofit/>
          </a:bodyPr>
          <a:lstStyle/>
          <a:p>
            <a:pPr algn="ctr"/>
            <a:r>
              <a:rPr lang="cs-CZ" b="1" dirty="0" smtClean="0">
                <a:solidFill>
                  <a:srgbClr val="7030A0"/>
                </a:solidFill>
                <a:effectLst>
                  <a:outerShdw blurRad="38100" dist="38100" dir="2700000" algn="tl">
                    <a:srgbClr val="000000">
                      <a:alpha val="43137"/>
                    </a:srgbClr>
                  </a:outerShdw>
                </a:effectLst>
              </a:rPr>
              <a:t>Strážci na hradbách</a:t>
            </a:r>
            <a:endParaRPr lang="cs-CZ" dirty="0"/>
          </a:p>
        </p:txBody>
      </p:sp>
      <p:sp>
        <p:nvSpPr>
          <p:cNvPr id="3" name="Zástupný symbol pro obsah 2"/>
          <p:cNvSpPr>
            <a:spLocks noGrp="1"/>
          </p:cNvSpPr>
          <p:nvPr>
            <p:ph sz="quarter" idx="1"/>
          </p:nvPr>
        </p:nvSpPr>
        <p:spPr>
          <a:xfrm>
            <a:off x="457200" y="1052736"/>
            <a:ext cx="8229600" cy="5104224"/>
          </a:xfrm>
        </p:spPr>
        <p:txBody>
          <a:bodyPr>
            <a:normAutofit/>
          </a:bodyPr>
          <a:lstStyle/>
          <a:p>
            <a:pPr algn="ctr"/>
            <a:r>
              <a:rPr lang="cs-CZ" sz="2800" b="1" dirty="0" smtClean="0"/>
              <a:t>Nicméně povolal Ezechiela, aby se postavil tváří v tvář tomuto národu (</a:t>
            </a:r>
            <a:r>
              <a:rPr lang="cs-CZ" sz="2800" b="1" dirty="0" err="1" smtClean="0"/>
              <a:t>Ez</a:t>
            </a:r>
            <a:r>
              <a:rPr lang="cs-CZ" sz="2800" b="1" dirty="0" smtClean="0"/>
              <a:t> 3,16-21). „Ezechieli, pověřuji tě, aby ses stal strážcem izraelského národa“ (v.17; SNC). K tomu však prorok nepoužil nějaké své poselství, ale to, které mu svěřil Bůh. </a:t>
            </a:r>
            <a:endParaRPr lang="cs-CZ" sz="2800" b="1" dirty="0"/>
          </a:p>
        </p:txBody>
      </p:sp>
      <p:pic>
        <p:nvPicPr>
          <p:cNvPr id="19458" name="Picture 2" descr="Výsledek obrázku pro pictures watchmen on the walls"/>
          <p:cNvPicPr>
            <a:picLocks noChangeAspect="1" noChangeArrowheads="1"/>
          </p:cNvPicPr>
          <p:nvPr/>
        </p:nvPicPr>
        <p:blipFill>
          <a:blip r:embed="rId2" cstate="print"/>
          <a:srcRect/>
          <a:stretch>
            <a:fillRect/>
          </a:stretch>
        </p:blipFill>
        <p:spPr bwMode="auto">
          <a:xfrm>
            <a:off x="251520" y="3717033"/>
            <a:ext cx="8712968" cy="3140968"/>
          </a:xfrm>
          <a:prstGeom prst="rect">
            <a:avLst/>
          </a:prstGeom>
          <a:noFill/>
        </p:spPr>
      </p:pic>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457200" y="228600"/>
            <a:ext cx="8229600" cy="608112"/>
          </a:xfrm>
        </p:spPr>
        <p:txBody>
          <a:bodyPr/>
          <a:lstStyle/>
          <a:p>
            <a:pPr algn="ctr"/>
            <a:r>
              <a:rPr lang="cs-CZ" b="1" dirty="0" smtClean="0">
                <a:solidFill>
                  <a:srgbClr val="7030A0"/>
                </a:solidFill>
                <a:effectLst>
                  <a:outerShdw blurRad="38100" dist="38100" dir="2700000" algn="tl">
                    <a:srgbClr val="000000">
                      <a:alpha val="43137"/>
                    </a:srgbClr>
                  </a:outerShdw>
                </a:effectLst>
              </a:rPr>
              <a:t>Strážci na hradbách</a:t>
            </a:r>
            <a:endParaRPr lang="cs-CZ" dirty="0"/>
          </a:p>
        </p:txBody>
      </p:sp>
      <p:sp>
        <p:nvSpPr>
          <p:cNvPr id="7" name="Zástupný symbol pro obsah 6"/>
          <p:cNvSpPr>
            <a:spLocks noGrp="1"/>
          </p:cNvSpPr>
          <p:nvPr>
            <p:ph sz="quarter" idx="1"/>
          </p:nvPr>
        </p:nvSpPr>
        <p:spPr>
          <a:xfrm>
            <a:off x="0" y="1219200"/>
            <a:ext cx="4644008" cy="5638800"/>
          </a:xfrm>
        </p:spPr>
        <p:txBody>
          <a:bodyPr>
            <a:normAutofit fontScale="92500" lnSpcReduction="20000"/>
          </a:bodyPr>
          <a:lstStyle/>
          <a:p>
            <a:pPr lvl="0"/>
            <a:r>
              <a:rPr lang="cs-CZ" sz="3500" dirty="0" smtClean="0"/>
              <a:t>Povšimněte si verše 18   a 19, kde se nachází vysvětlení, že </a:t>
            </a:r>
            <a:r>
              <a:rPr lang="cs-CZ" sz="3500" b="1" u="sng" dirty="0" smtClean="0"/>
              <a:t>toto varování má jediný cíl – </a:t>
            </a:r>
            <a:r>
              <a:rPr lang="cs-CZ" sz="3500" b="1" u="sng" dirty="0" smtClean="0">
                <a:solidFill>
                  <a:srgbClr val="FF0000"/>
                </a:solidFill>
              </a:rPr>
              <a:t>jejich spasení</a:t>
            </a:r>
            <a:r>
              <a:rPr lang="cs-CZ" sz="3500" dirty="0" smtClean="0"/>
              <a:t>. </a:t>
            </a:r>
            <a:r>
              <a:rPr lang="cs-CZ" sz="3500" u="sng" dirty="0" smtClean="0"/>
              <a:t>Hospodin je chtěl zachránit.</a:t>
            </a:r>
            <a:r>
              <a:rPr lang="cs-CZ" sz="3500" dirty="0" smtClean="0"/>
              <a:t> Ve verši 20      a 21 Bůh Ezechielovi přímo přikazuje, aby důrazně varoval spravedlivého, aby přestal páchat zlo, a když uposlechne, zachrání si život.</a:t>
            </a:r>
          </a:p>
          <a:p>
            <a:endParaRPr lang="cs-CZ" dirty="0"/>
          </a:p>
        </p:txBody>
      </p:sp>
      <p:sp>
        <p:nvSpPr>
          <p:cNvPr id="8" name="Zástupný symbol pro obsah 7"/>
          <p:cNvSpPr>
            <a:spLocks noGrp="1"/>
          </p:cNvSpPr>
          <p:nvPr>
            <p:ph sz="quarter" idx="2"/>
          </p:nvPr>
        </p:nvSpPr>
        <p:spPr/>
        <p:txBody>
          <a:bodyPr>
            <a:normAutofit fontScale="92500" lnSpcReduction="20000"/>
          </a:bodyPr>
          <a:lstStyle/>
          <a:p>
            <a:endParaRPr lang="cs-CZ"/>
          </a:p>
        </p:txBody>
      </p:sp>
      <p:pic>
        <p:nvPicPr>
          <p:cNvPr id="20482" name="Picture 2" descr="Výsledek obrázku pro pictures watchmen on the walls"/>
          <p:cNvPicPr>
            <a:picLocks noChangeAspect="1" noChangeArrowheads="1"/>
          </p:cNvPicPr>
          <p:nvPr/>
        </p:nvPicPr>
        <p:blipFill>
          <a:blip r:embed="rId2" cstate="print"/>
          <a:srcRect/>
          <a:stretch>
            <a:fillRect/>
          </a:stretch>
        </p:blipFill>
        <p:spPr bwMode="auto">
          <a:xfrm>
            <a:off x="4788024" y="1196752"/>
            <a:ext cx="4355976" cy="5112568"/>
          </a:xfrm>
          <a:prstGeom prst="rect">
            <a:avLst/>
          </a:prstGeom>
          <a:noFill/>
        </p:spPr>
      </p:pic>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28600"/>
            <a:ext cx="8229600" cy="680120"/>
          </a:xfrm>
        </p:spPr>
        <p:txBody>
          <a:bodyPr/>
          <a:lstStyle/>
          <a:p>
            <a:pPr algn="ctr"/>
            <a:r>
              <a:rPr lang="cs-CZ" b="1" dirty="0" smtClean="0">
                <a:solidFill>
                  <a:srgbClr val="7030A0"/>
                </a:solidFill>
                <a:effectLst>
                  <a:outerShdw blurRad="38100" dist="38100" dir="2700000" algn="tl">
                    <a:srgbClr val="000000">
                      <a:alpha val="43137"/>
                    </a:srgbClr>
                  </a:outerShdw>
                </a:effectLst>
              </a:rPr>
              <a:t>Strážci na hradbách</a:t>
            </a:r>
            <a:endParaRPr lang="cs-CZ" dirty="0"/>
          </a:p>
        </p:txBody>
      </p:sp>
      <p:sp>
        <p:nvSpPr>
          <p:cNvPr id="3" name="Zástupný symbol pro obsah 2"/>
          <p:cNvSpPr>
            <a:spLocks noGrp="1"/>
          </p:cNvSpPr>
          <p:nvPr>
            <p:ph sz="quarter" idx="1"/>
          </p:nvPr>
        </p:nvSpPr>
        <p:spPr/>
        <p:txBody>
          <a:bodyPr/>
          <a:lstStyle/>
          <a:p>
            <a:endParaRPr lang="cs-CZ"/>
          </a:p>
        </p:txBody>
      </p:sp>
      <p:sp>
        <p:nvSpPr>
          <p:cNvPr id="4" name="Zástupný symbol pro obsah 3"/>
          <p:cNvSpPr>
            <a:spLocks noGrp="1"/>
          </p:cNvSpPr>
          <p:nvPr>
            <p:ph sz="quarter" idx="2"/>
          </p:nvPr>
        </p:nvSpPr>
        <p:spPr>
          <a:xfrm>
            <a:off x="4632198" y="1052736"/>
            <a:ext cx="4511802" cy="5544616"/>
          </a:xfrm>
        </p:spPr>
        <p:txBody>
          <a:bodyPr>
            <a:noAutofit/>
          </a:bodyPr>
          <a:lstStyle/>
          <a:p>
            <a:r>
              <a:rPr lang="cs-CZ" sz="3200" b="1" dirty="0" smtClean="0"/>
              <a:t>„Proto všem obyvatelům vyřiď, že je jako Panovník Hospodin vyzývám, aby litovali svých provinění, zanechali uctívání falešných bohů a přestali napodobovat odporné zvyklosti pohanů“ (</a:t>
            </a:r>
            <a:r>
              <a:rPr lang="cs-CZ" sz="3200" b="1" dirty="0" err="1" smtClean="0"/>
              <a:t>Ez</a:t>
            </a:r>
            <a:r>
              <a:rPr lang="cs-CZ" sz="3200" b="1" dirty="0" smtClean="0"/>
              <a:t> 14,6; SNC).</a:t>
            </a:r>
            <a:endParaRPr lang="cs-CZ" sz="3200" b="1" dirty="0"/>
          </a:p>
        </p:txBody>
      </p:sp>
      <p:pic>
        <p:nvPicPr>
          <p:cNvPr id="21506" name="Picture 2" descr="Související obrázek"/>
          <p:cNvPicPr>
            <a:picLocks noChangeAspect="1" noChangeArrowheads="1"/>
          </p:cNvPicPr>
          <p:nvPr/>
        </p:nvPicPr>
        <p:blipFill>
          <a:blip r:embed="rId2" cstate="print"/>
          <a:srcRect/>
          <a:stretch>
            <a:fillRect/>
          </a:stretch>
        </p:blipFill>
        <p:spPr bwMode="auto">
          <a:xfrm>
            <a:off x="0" y="1484784"/>
            <a:ext cx="4427984" cy="4752528"/>
          </a:xfrm>
          <a:prstGeom prst="rect">
            <a:avLst/>
          </a:prstGeom>
          <a:noFill/>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ůvod">
  <a:themeElements>
    <a:clrScheme name="Původ">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Původ">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ůvod">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210</TotalTime>
  <Words>681</Words>
  <Application>Microsoft Office PowerPoint</Application>
  <PresentationFormat>Předvádění na obrazovce (4:3)</PresentationFormat>
  <Paragraphs>41</Paragraphs>
  <Slides>16</Slides>
  <Notes>0</Notes>
  <HiddenSlides>0</HiddenSlides>
  <MMClips>0</MMClips>
  <ScaleCrop>false</ScaleCrop>
  <HeadingPairs>
    <vt:vector size="4" baseType="variant">
      <vt:variant>
        <vt:lpstr>Motiv</vt:lpstr>
      </vt:variant>
      <vt:variant>
        <vt:i4>1</vt:i4>
      </vt:variant>
      <vt:variant>
        <vt:lpstr>Nadpisy snímků</vt:lpstr>
      </vt:variant>
      <vt:variant>
        <vt:i4>16</vt:i4>
      </vt:variant>
    </vt:vector>
  </HeadingPairs>
  <TitlesOfParts>
    <vt:vector size="17" baseType="lpstr">
      <vt:lpstr>Původ</vt:lpstr>
      <vt:lpstr>Strážci na hradbách –   Ez 33,6.7 </vt:lpstr>
      <vt:lpstr>Strážci na hradbách</vt:lpstr>
      <vt:lpstr>Strážci na hradbách</vt:lpstr>
      <vt:lpstr>Strážci na hradbách</vt:lpstr>
      <vt:lpstr>Strážci na hradbách</vt:lpstr>
      <vt:lpstr>Strážci na hradbách</vt:lpstr>
      <vt:lpstr>Strážci na hradbách</vt:lpstr>
      <vt:lpstr>Strážci na hradbách</vt:lpstr>
      <vt:lpstr>Strážci na hradbách</vt:lpstr>
      <vt:lpstr>Strážci na hradbách</vt:lpstr>
      <vt:lpstr>Strážci na hradbách</vt:lpstr>
      <vt:lpstr>Strážci na hradbách</vt:lpstr>
      <vt:lpstr>Strážci na hradbách</vt:lpstr>
      <vt:lpstr>Strážci na hradbách</vt:lpstr>
      <vt:lpstr>Strážci na hradbách</vt:lpstr>
      <vt:lpstr>Snímek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Strážci na hradbách –   Ez 33,6.7</dc:title>
  <dc:creator>Enoch Martínek</dc:creator>
  <cp:lastModifiedBy>Enoch Martínek</cp:lastModifiedBy>
  <cp:revision>21</cp:revision>
  <dcterms:created xsi:type="dcterms:W3CDTF">2019-04-03T10:43:46Z</dcterms:created>
  <dcterms:modified xsi:type="dcterms:W3CDTF">2019-04-10T17:54:13Z</dcterms:modified>
</cp:coreProperties>
</file>