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9" r:id="rId3"/>
    <p:sldId id="277" r:id="rId4"/>
    <p:sldId id="276" r:id="rId5"/>
    <p:sldId id="278" r:id="rId6"/>
    <p:sldId id="256" r:id="rId7"/>
    <p:sldId id="266" r:id="rId8"/>
    <p:sldId id="258" r:id="rId9"/>
    <p:sldId id="257" r:id="rId10"/>
    <p:sldId id="259" r:id="rId11"/>
    <p:sldId id="260" r:id="rId12"/>
    <p:sldId id="261" r:id="rId13"/>
    <p:sldId id="262" r:id="rId14"/>
    <p:sldId id="263" r:id="rId15"/>
    <p:sldId id="264" r:id="rId16"/>
    <p:sldId id="265" r:id="rId17"/>
    <p:sldId id="267" r:id="rId18"/>
    <p:sldId id="268" r:id="rId19"/>
    <p:sldId id="269" r:id="rId20"/>
    <p:sldId id="270" r:id="rId21"/>
    <p:sldId id="271" r:id="rId22"/>
    <p:sldId id="273" r:id="rId23"/>
    <p:sldId id="281" r:id="rId24"/>
    <p:sldId id="280" r:id="rId25"/>
    <p:sldId id="275"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023D5FA1-7A12-481E-BAE7-07E9030A0712}"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3D5FA1-7A12-481E-BAE7-07E9030A071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3D5FA1-7A12-481E-BAE7-07E9030A0712}"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3D5FA1-7A12-481E-BAE7-07E9030A0712}"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23D5FA1-7A12-481E-BAE7-07E9030A0712}"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23D5FA1-7A12-481E-BAE7-07E9030A0712}"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23D5FA1-7A12-481E-BAE7-07E9030A0712}"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23D5FA1-7A12-481E-BAE7-07E9030A071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23D5FA1-7A12-481E-BAE7-07E9030A071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23D5FA1-7A12-481E-BAE7-07E9030A0712}"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8BCD8C6C-0BBD-4D1D-99C5-35AE3DFE9B92}" type="datetimeFigureOut">
              <a:rPr lang="cs-CZ" smtClean="0"/>
              <a:pPr/>
              <a:t>9. 2. 2020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023D5FA1-7A12-481E-BAE7-07E9030A0712}"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CD8C6C-0BBD-4D1D-99C5-35AE3DFE9B92}" type="datetimeFigureOut">
              <a:rPr lang="cs-CZ" smtClean="0"/>
              <a:pPr/>
              <a:t>9. 2. 2020</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3D5FA1-7A12-481E-BAE7-07E9030A0712}"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graphicFrame>
        <p:nvGraphicFramePr>
          <p:cNvPr id="1026" name="Object 2"/>
          <p:cNvGraphicFramePr>
            <a:graphicFrameLocks noChangeAspect="1"/>
          </p:cNvGraphicFramePr>
          <p:nvPr/>
        </p:nvGraphicFramePr>
        <p:xfrm>
          <a:off x="2123728" y="-34305"/>
          <a:ext cx="4871176" cy="6892305"/>
        </p:xfrm>
        <a:graphic>
          <a:graphicData uri="http://schemas.openxmlformats.org/presentationml/2006/ole">
            <p:oleObj spid="_x0000_s1026" name="Acrobat Document" r:id="rId3" imgW="4533701" imgH="6415755" progId="AcroExch.Document.DC">
              <p:embed/>
            </p:oleObj>
          </a:graphicData>
        </a:graphic>
      </p:graphicFrame>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1152128"/>
          </a:xfrm>
        </p:spPr>
        <p:txBody>
          <a:bodyPr>
            <a:normAutofit/>
          </a:bodyPr>
          <a:lstStyle/>
          <a:p>
            <a:pPr algn="ctr"/>
            <a:r>
              <a:rPr lang="cs-CZ" sz="5400" dirty="0" smtClean="0">
                <a:latin typeface="Forte" pitchFamily="66" charset="0"/>
              </a:rPr>
              <a:t>Ostré hrany v církvi </a:t>
            </a:r>
            <a:endParaRPr lang="cs-CZ" dirty="0"/>
          </a:p>
        </p:txBody>
      </p:sp>
      <p:sp>
        <p:nvSpPr>
          <p:cNvPr id="7" name="Zástupný symbol pro obsah 6"/>
          <p:cNvSpPr>
            <a:spLocks noGrp="1"/>
          </p:cNvSpPr>
          <p:nvPr>
            <p:ph idx="1"/>
          </p:nvPr>
        </p:nvSpPr>
        <p:spPr/>
        <p:txBody>
          <a:bodyPr/>
          <a:lstStyle/>
          <a:p>
            <a:endParaRPr lang="cs-CZ"/>
          </a:p>
        </p:txBody>
      </p:sp>
      <p:pic>
        <p:nvPicPr>
          <p:cNvPr id="28674" name="Picture 2" descr="Top-Stones-Simonstown6"/>
          <p:cNvPicPr>
            <a:picLocks noChangeAspect="1" noChangeArrowheads="1"/>
          </p:cNvPicPr>
          <p:nvPr/>
        </p:nvPicPr>
        <p:blipFill>
          <a:blip r:embed="rId2" cstate="print"/>
          <a:srcRect/>
          <a:stretch>
            <a:fillRect/>
          </a:stretch>
        </p:blipFill>
        <p:spPr bwMode="auto">
          <a:xfrm>
            <a:off x="323528" y="1556792"/>
            <a:ext cx="8424936" cy="496855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39552" y="-459432"/>
            <a:ext cx="8229600" cy="1658448"/>
          </a:xfrm>
        </p:spPr>
        <p:txBody>
          <a:bodyPr/>
          <a:lstStyle/>
          <a:p>
            <a:pPr algn="ctr"/>
            <a:r>
              <a:rPr lang="cs-CZ" sz="4800" dirty="0" smtClean="0">
                <a:latin typeface="Forte" pitchFamily="66" charset="0"/>
              </a:rPr>
              <a:t>Ostré hrany v církvi </a:t>
            </a:r>
            <a:endParaRPr lang="cs-CZ" dirty="0"/>
          </a:p>
        </p:txBody>
      </p:sp>
      <p:sp>
        <p:nvSpPr>
          <p:cNvPr id="5" name="Zástupný symbol pro obsah 4"/>
          <p:cNvSpPr>
            <a:spLocks noGrp="1"/>
          </p:cNvSpPr>
          <p:nvPr>
            <p:ph idx="1"/>
          </p:nvPr>
        </p:nvSpPr>
        <p:spPr/>
        <p:txBody>
          <a:bodyPr/>
          <a:lstStyle/>
          <a:p>
            <a:endParaRPr lang="cs-CZ"/>
          </a:p>
        </p:txBody>
      </p:sp>
      <p:pic>
        <p:nvPicPr>
          <p:cNvPr id="29698" name="Picture 2" descr="Top-Stones-Simonstown2"/>
          <p:cNvPicPr>
            <a:picLocks noChangeAspect="1" noChangeArrowheads="1"/>
          </p:cNvPicPr>
          <p:nvPr/>
        </p:nvPicPr>
        <p:blipFill>
          <a:blip r:embed="rId2" cstate="print"/>
          <a:srcRect/>
          <a:stretch>
            <a:fillRect/>
          </a:stretch>
        </p:blipFill>
        <p:spPr bwMode="auto">
          <a:xfrm>
            <a:off x="539552" y="1628800"/>
            <a:ext cx="8136904" cy="52292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332656"/>
            <a:ext cx="8229600" cy="1143000"/>
          </a:xfrm>
        </p:spPr>
        <p:txBody>
          <a:bodyPr/>
          <a:lstStyle/>
          <a:p>
            <a:pPr algn="ctr"/>
            <a:r>
              <a:rPr lang="cs-CZ" sz="5400" dirty="0" smtClean="0">
                <a:latin typeface="Forte" pitchFamily="66" charset="0"/>
              </a:rPr>
              <a:t>Ostré hrany v církvi</a:t>
            </a:r>
            <a:endParaRPr lang="cs-CZ" dirty="0"/>
          </a:p>
        </p:txBody>
      </p:sp>
      <p:sp>
        <p:nvSpPr>
          <p:cNvPr id="5" name="Zástupný symbol pro obsah 4"/>
          <p:cNvSpPr>
            <a:spLocks noGrp="1"/>
          </p:cNvSpPr>
          <p:nvPr>
            <p:ph idx="1"/>
          </p:nvPr>
        </p:nvSpPr>
        <p:spPr/>
        <p:txBody>
          <a:bodyPr/>
          <a:lstStyle/>
          <a:p>
            <a:endParaRPr lang="cs-CZ"/>
          </a:p>
        </p:txBody>
      </p:sp>
      <p:pic>
        <p:nvPicPr>
          <p:cNvPr id="30722" name="Picture 2" descr="Top-Stones-Simonstown1"/>
          <p:cNvPicPr>
            <a:picLocks noChangeAspect="1" noChangeArrowheads="1"/>
          </p:cNvPicPr>
          <p:nvPr/>
        </p:nvPicPr>
        <p:blipFill>
          <a:blip r:embed="rId2" cstate="print"/>
          <a:srcRect/>
          <a:stretch>
            <a:fillRect/>
          </a:stretch>
        </p:blipFill>
        <p:spPr bwMode="auto">
          <a:xfrm>
            <a:off x="467544" y="1844824"/>
            <a:ext cx="8208912" cy="5013176"/>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188640"/>
            <a:ext cx="8229600" cy="1080120"/>
          </a:xfrm>
        </p:spPr>
        <p:txBody>
          <a:bodyPr/>
          <a:lstStyle/>
          <a:p>
            <a:pPr algn="ctr"/>
            <a:r>
              <a:rPr lang="cs-CZ" sz="4800" dirty="0" smtClean="0">
                <a:latin typeface="Forte" pitchFamily="66" charset="0"/>
              </a:rPr>
              <a:t>Ostré hrany v církvi</a:t>
            </a:r>
            <a:endParaRPr lang="cs-CZ" dirty="0"/>
          </a:p>
        </p:txBody>
      </p:sp>
      <p:sp>
        <p:nvSpPr>
          <p:cNvPr id="5" name="Zástupný symbol pro obsah 4"/>
          <p:cNvSpPr>
            <a:spLocks noGrp="1"/>
          </p:cNvSpPr>
          <p:nvPr>
            <p:ph idx="1"/>
          </p:nvPr>
        </p:nvSpPr>
        <p:spPr/>
        <p:txBody>
          <a:bodyPr/>
          <a:lstStyle/>
          <a:p>
            <a:endParaRPr lang="cs-CZ"/>
          </a:p>
        </p:txBody>
      </p:sp>
      <p:pic>
        <p:nvPicPr>
          <p:cNvPr id="31746" name="Picture 2" descr="Top-Stones-Simonstown7"/>
          <p:cNvPicPr>
            <a:picLocks noChangeAspect="1" noChangeArrowheads="1"/>
          </p:cNvPicPr>
          <p:nvPr/>
        </p:nvPicPr>
        <p:blipFill>
          <a:blip r:embed="rId2" cstate="print"/>
          <a:srcRect/>
          <a:stretch>
            <a:fillRect/>
          </a:stretch>
        </p:blipFill>
        <p:spPr bwMode="auto">
          <a:xfrm>
            <a:off x="179512" y="1412776"/>
            <a:ext cx="8784976" cy="5445224"/>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116632"/>
            <a:ext cx="8229600" cy="1152128"/>
          </a:xfrm>
        </p:spPr>
        <p:txBody>
          <a:bodyPr/>
          <a:lstStyle/>
          <a:p>
            <a:pPr algn="ctr"/>
            <a:r>
              <a:rPr lang="cs-CZ" sz="5400" dirty="0" smtClean="0">
                <a:latin typeface="Forte" pitchFamily="66" charset="0"/>
              </a:rPr>
              <a:t>Ostré hrany v církvi</a:t>
            </a:r>
            <a:endParaRPr lang="cs-CZ" dirty="0"/>
          </a:p>
        </p:txBody>
      </p:sp>
      <p:sp>
        <p:nvSpPr>
          <p:cNvPr id="5" name="Zástupný symbol pro obsah 4"/>
          <p:cNvSpPr>
            <a:spLocks noGrp="1"/>
          </p:cNvSpPr>
          <p:nvPr>
            <p:ph idx="1"/>
          </p:nvPr>
        </p:nvSpPr>
        <p:spPr/>
        <p:txBody>
          <a:bodyPr/>
          <a:lstStyle/>
          <a:p>
            <a:endParaRPr lang="cs-CZ"/>
          </a:p>
        </p:txBody>
      </p:sp>
      <p:pic>
        <p:nvPicPr>
          <p:cNvPr id="32770" name="Picture 2" descr="Top-Stones-Simonstown8"/>
          <p:cNvPicPr>
            <a:picLocks noChangeAspect="1" noChangeArrowheads="1"/>
          </p:cNvPicPr>
          <p:nvPr/>
        </p:nvPicPr>
        <p:blipFill>
          <a:blip r:embed="rId2" cstate="print"/>
          <a:srcRect/>
          <a:stretch>
            <a:fillRect/>
          </a:stretch>
        </p:blipFill>
        <p:spPr bwMode="auto">
          <a:xfrm>
            <a:off x="179512" y="1340768"/>
            <a:ext cx="8784976" cy="5517232"/>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476672"/>
            <a:ext cx="8229600" cy="1008112"/>
          </a:xfrm>
        </p:spPr>
        <p:txBody>
          <a:bodyPr/>
          <a:lstStyle/>
          <a:p>
            <a:pPr algn="ctr"/>
            <a:r>
              <a:rPr lang="cs-CZ" sz="4800" dirty="0" smtClean="0">
                <a:latin typeface="Forte" pitchFamily="66" charset="0"/>
              </a:rPr>
              <a:t>Ostré hrany v církvi</a:t>
            </a:r>
            <a:endParaRPr lang="cs-CZ" dirty="0"/>
          </a:p>
        </p:txBody>
      </p:sp>
      <p:sp>
        <p:nvSpPr>
          <p:cNvPr id="5" name="Zástupný symbol pro obsah 4"/>
          <p:cNvSpPr>
            <a:spLocks noGrp="1"/>
          </p:cNvSpPr>
          <p:nvPr>
            <p:ph idx="1"/>
          </p:nvPr>
        </p:nvSpPr>
        <p:spPr>
          <a:xfrm>
            <a:off x="0" y="1988840"/>
            <a:ext cx="8686800" cy="4335760"/>
          </a:xfrm>
        </p:spPr>
        <p:txBody>
          <a:bodyPr/>
          <a:lstStyle/>
          <a:p>
            <a:r>
              <a:rPr lang="cs-CZ" dirty="0" smtClean="0"/>
              <a:t>Vyleštěné polodrahokamy</a:t>
            </a:r>
            <a:endParaRPr lang="cs-CZ" dirty="0"/>
          </a:p>
        </p:txBody>
      </p:sp>
      <p:pic>
        <p:nvPicPr>
          <p:cNvPr id="33796" name="Picture 4" descr="Výsledek obrázku pro photos of semi precious stones"/>
          <p:cNvPicPr>
            <a:picLocks noChangeAspect="1" noChangeArrowheads="1"/>
          </p:cNvPicPr>
          <p:nvPr/>
        </p:nvPicPr>
        <p:blipFill>
          <a:blip r:embed="rId2" cstate="print"/>
          <a:srcRect/>
          <a:stretch>
            <a:fillRect/>
          </a:stretch>
        </p:blipFill>
        <p:spPr bwMode="auto">
          <a:xfrm>
            <a:off x="4211960" y="1988840"/>
            <a:ext cx="4746104" cy="3479279"/>
          </a:xfrm>
          <a:prstGeom prst="rect">
            <a:avLst/>
          </a:prstGeom>
          <a:noFill/>
        </p:spPr>
      </p:pic>
      <p:pic>
        <p:nvPicPr>
          <p:cNvPr id="33798" name="Picture 6" descr="Výsledek obrázku pro photos of semi precious stones"/>
          <p:cNvPicPr>
            <a:picLocks noChangeAspect="1" noChangeArrowheads="1"/>
          </p:cNvPicPr>
          <p:nvPr/>
        </p:nvPicPr>
        <p:blipFill>
          <a:blip r:embed="rId3" cstate="print"/>
          <a:srcRect/>
          <a:stretch>
            <a:fillRect/>
          </a:stretch>
        </p:blipFill>
        <p:spPr bwMode="auto">
          <a:xfrm>
            <a:off x="0" y="2708920"/>
            <a:ext cx="4211960" cy="3810000"/>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704088"/>
            <a:ext cx="8229600" cy="996720"/>
          </a:xfrm>
        </p:spPr>
        <p:txBody>
          <a:bodyPr/>
          <a:lstStyle/>
          <a:p>
            <a:pPr algn="ctr"/>
            <a:r>
              <a:rPr lang="cs-CZ" sz="5400" dirty="0" smtClean="0">
                <a:latin typeface="Forte" pitchFamily="66" charset="0"/>
              </a:rPr>
              <a:t>Ostré hrany v církvi</a:t>
            </a:r>
            <a:endParaRPr lang="cs-CZ" dirty="0"/>
          </a:p>
        </p:txBody>
      </p:sp>
      <p:sp>
        <p:nvSpPr>
          <p:cNvPr id="5" name="Zástupný symbol pro text 4"/>
          <p:cNvSpPr>
            <a:spLocks noGrp="1"/>
          </p:cNvSpPr>
          <p:nvPr>
            <p:ph type="body" idx="1"/>
          </p:nvPr>
        </p:nvSpPr>
        <p:spPr>
          <a:xfrm>
            <a:off x="179512" y="1855248"/>
            <a:ext cx="4464496" cy="659352"/>
          </a:xfrm>
        </p:spPr>
        <p:txBody>
          <a:bodyPr/>
          <a:lstStyle/>
          <a:p>
            <a:endParaRPr lang="cs-CZ" dirty="0" smtClean="0"/>
          </a:p>
          <a:p>
            <a:r>
              <a:rPr lang="cs-CZ" sz="2800" dirty="0" smtClean="0">
                <a:solidFill>
                  <a:srgbClr val="FF0000"/>
                </a:solidFill>
                <a:effectLst>
                  <a:outerShdw blurRad="38100" dist="38100" dir="2700000" algn="tl">
                    <a:srgbClr val="000000">
                      <a:alpha val="43137"/>
                    </a:srgbClr>
                  </a:outerShdw>
                </a:effectLst>
              </a:rPr>
              <a:t>Opracovávání drahokamů </a:t>
            </a:r>
          </a:p>
          <a:p>
            <a:pPr algn="ctr"/>
            <a:r>
              <a:rPr lang="cs-CZ" sz="2800" dirty="0" smtClean="0">
                <a:solidFill>
                  <a:srgbClr val="FF0000"/>
                </a:solidFill>
                <a:effectLst>
                  <a:outerShdw blurRad="38100" dist="38100" dir="2700000" algn="tl">
                    <a:srgbClr val="000000">
                      <a:alpha val="43137"/>
                    </a:srgbClr>
                  </a:outerShdw>
                </a:effectLst>
              </a:rPr>
              <a:t>a církev</a:t>
            </a:r>
          </a:p>
          <a:p>
            <a:endParaRPr lang="cs-CZ" dirty="0"/>
          </a:p>
        </p:txBody>
      </p:sp>
      <p:sp>
        <p:nvSpPr>
          <p:cNvPr id="7" name="Zástupný symbol pro text 6"/>
          <p:cNvSpPr>
            <a:spLocks noGrp="1"/>
          </p:cNvSpPr>
          <p:nvPr>
            <p:ph type="body" sz="half" idx="3"/>
          </p:nvPr>
        </p:nvSpPr>
        <p:spPr>
          <a:xfrm>
            <a:off x="4932040" y="1700809"/>
            <a:ext cx="3754760" cy="576064"/>
          </a:xfrm>
        </p:spPr>
        <p:txBody>
          <a:bodyPr>
            <a:normAutofit/>
          </a:bodyPr>
          <a:lstStyle/>
          <a:p>
            <a:r>
              <a:rPr lang="cs-CZ" sz="2800" dirty="0" smtClean="0">
                <a:solidFill>
                  <a:srgbClr val="FF0000"/>
                </a:solidFill>
                <a:effectLst>
                  <a:outerShdw blurRad="38100" dist="38100" dir="2700000" algn="tl">
                    <a:srgbClr val="000000">
                      <a:alpha val="43137"/>
                    </a:srgbClr>
                  </a:outerShdw>
                </a:effectLst>
              </a:rPr>
              <a:t>Sbor jako rodina</a:t>
            </a:r>
            <a:endParaRPr lang="cs-CZ" sz="2800" dirty="0">
              <a:solidFill>
                <a:srgbClr val="FF0000"/>
              </a:solidFill>
              <a:effectLst>
                <a:outerShdw blurRad="38100" dist="38100" dir="2700000" algn="tl">
                  <a:srgbClr val="000000">
                    <a:alpha val="43137"/>
                  </a:srgbClr>
                </a:outerShdw>
              </a:effectLst>
            </a:endParaRPr>
          </a:p>
        </p:txBody>
      </p:sp>
      <p:sp>
        <p:nvSpPr>
          <p:cNvPr id="6" name="Zástupný symbol pro obsah 5"/>
          <p:cNvSpPr>
            <a:spLocks noGrp="1"/>
          </p:cNvSpPr>
          <p:nvPr>
            <p:ph sz="quarter" idx="2"/>
          </p:nvPr>
        </p:nvSpPr>
        <p:spPr>
          <a:xfrm>
            <a:off x="457200" y="2780928"/>
            <a:ext cx="4040188" cy="4077072"/>
          </a:xfrm>
        </p:spPr>
        <p:txBody>
          <a:bodyPr>
            <a:normAutofit/>
          </a:bodyPr>
          <a:lstStyle/>
          <a:p>
            <a:r>
              <a:rPr lang="cs-CZ" sz="3600" b="1" dirty="0" smtClean="0">
                <a:latin typeface="+mj-lt"/>
              </a:rPr>
              <a:t>Každý člověk představuje hrubé nevzhledné kameny, a všichni se nacházejí v rotujícím válci – v církvi, ve sboru.</a:t>
            </a:r>
          </a:p>
          <a:p>
            <a:endParaRPr lang="cs-CZ" dirty="0"/>
          </a:p>
        </p:txBody>
      </p:sp>
      <p:sp>
        <p:nvSpPr>
          <p:cNvPr id="8" name="Zástupný symbol pro obsah 7"/>
          <p:cNvSpPr>
            <a:spLocks noGrp="1"/>
          </p:cNvSpPr>
          <p:nvPr>
            <p:ph sz="quarter" idx="4"/>
          </p:nvPr>
        </p:nvSpPr>
        <p:spPr>
          <a:xfrm>
            <a:off x="4645025" y="2564904"/>
            <a:ext cx="4041775" cy="4293096"/>
          </a:xfrm>
        </p:spPr>
        <p:txBody>
          <a:bodyPr>
            <a:normAutofit fontScale="92500"/>
          </a:bodyPr>
          <a:lstStyle/>
          <a:p>
            <a:r>
              <a:rPr lang="cs-CZ" sz="3600" b="1" dirty="0" smtClean="0">
                <a:latin typeface="+mj-lt"/>
              </a:rPr>
              <a:t>Nicméně sbor a církev není nějaký klub. </a:t>
            </a:r>
          </a:p>
          <a:p>
            <a:r>
              <a:rPr lang="cs-CZ" sz="3600" b="1" dirty="0" smtClean="0">
                <a:latin typeface="+mj-lt"/>
              </a:rPr>
              <a:t>Bible používá spíše jiné metafory – </a:t>
            </a:r>
            <a:r>
              <a:rPr lang="cs-CZ" sz="3600" b="1" dirty="0" err="1" smtClean="0">
                <a:latin typeface="+mj-lt"/>
              </a:rPr>
              <a:t>Ef</a:t>
            </a:r>
            <a:r>
              <a:rPr lang="cs-CZ" sz="3600" b="1" dirty="0" smtClean="0">
                <a:latin typeface="+mj-lt"/>
              </a:rPr>
              <a:t> 1,5.17; 2,18.19 – sbor se podobá rodině.</a:t>
            </a:r>
          </a:p>
          <a:p>
            <a:endParaRPr lang="cs-CZ"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down)">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wipe(down)">
                                      <p:cBhvr>
                                        <p:cTn id="3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6"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404664"/>
            <a:ext cx="8229600" cy="864096"/>
          </a:xfrm>
        </p:spPr>
        <p:txBody>
          <a:bodyPr>
            <a:normAutofit fontScale="90000"/>
          </a:bodyPr>
          <a:lstStyle/>
          <a:p>
            <a:pPr algn="ctr"/>
            <a:r>
              <a:rPr lang="cs-CZ" sz="5400" dirty="0" smtClean="0">
                <a:latin typeface="Forte" pitchFamily="66" charset="0"/>
              </a:rPr>
              <a:t>Ostré hrany v církvi</a:t>
            </a:r>
            <a:endParaRPr lang="cs-CZ" dirty="0"/>
          </a:p>
        </p:txBody>
      </p:sp>
      <p:sp>
        <p:nvSpPr>
          <p:cNvPr id="6" name="Zástupný symbol pro obsah 5"/>
          <p:cNvSpPr>
            <a:spLocks noGrp="1"/>
          </p:cNvSpPr>
          <p:nvPr>
            <p:ph sz="half" idx="1"/>
          </p:nvPr>
        </p:nvSpPr>
        <p:spPr>
          <a:xfrm>
            <a:off x="0" y="1628800"/>
            <a:ext cx="4495800" cy="5229200"/>
          </a:xfrm>
        </p:spPr>
        <p:txBody>
          <a:bodyPr>
            <a:normAutofit fontScale="92500" lnSpcReduction="10000"/>
          </a:bodyPr>
          <a:lstStyle/>
          <a:p>
            <a:r>
              <a:rPr lang="cs-CZ" b="1" dirty="0" smtClean="0">
                <a:latin typeface="+mj-lt"/>
              </a:rPr>
              <a:t>„V Antiochii se objevili někteří křesťané z Judska a přesvědčovali bývalé pohany, že nestačí jen uvěřit v Krista, ale že ke spáse je nutné přijmout židovské tradice…</a:t>
            </a:r>
          </a:p>
          <a:p>
            <a:r>
              <a:rPr lang="cs-CZ" b="1" dirty="0" smtClean="0">
                <a:latin typeface="+mj-lt"/>
              </a:rPr>
              <a:t>Pavel a </a:t>
            </a:r>
            <a:r>
              <a:rPr lang="cs-CZ" b="1" dirty="0" err="1" smtClean="0">
                <a:latin typeface="+mj-lt"/>
              </a:rPr>
              <a:t>Barnabáš</a:t>
            </a:r>
            <a:r>
              <a:rPr lang="cs-CZ" b="1" dirty="0" smtClean="0">
                <a:latin typeface="+mj-lt"/>
              </a:rPr>
              <a:t> s nimi naprosto nesouhlasili a vznikl z toho </a:t>
            </a:r>
            <a:r>
              <a:rPr lang="cs-CZ" b="1" dirty="0" smtClean="0">
                <a:solidFill>
                  <a:srgbClr val="FF0000"/>
                </a:solidFill>
                <a:latin typeface="+mj-lt"/>
              </a:rPr>
              <a:t>vážný spor</a:t>
            </a:r>
            <a:r>
              <a:rPr lang="cs-CZ" b="1" dirty="0" smtClean="0">
                <a:latin typeface="+mj-lt"/>
              </a:rPr>
              <a:t>.“</a:t>
            </a:r>
          </a:p>
          <a:p>
            <a:r>
              <a:rPr lang="cs-CZ" b="1" dirty="0" smtClean="0">
                <a:latin typeface="+mj-lt"/>
              </a:rPr>
              <a:t>„To se Pavlovi nezdálo, protože je Marek opustil… </a:t>
            </a:r>
            <a:r>
              <a:rPr lang="cs-CZ" b="1" dirty="0" smtClean="0">
                <a:solidFill>
                  <a:srgbClr val="FF0000"/>
                </a:solidFill>
                <a:latin typeface="+mj-lt"/>
              </a:rPr>
              <a:t>nemohli se dohodnout</a:t>
            </a:r>
            <a:r>
              <a:rPr lang="cs-CZ" b="1" dirty="0" smtClean="0">
                <a:latin typeface="+mj-lt"/>
              </a:rPr>
              <a:t>, a tak se raději rozdělili.“ </a:t>
            </a:r>
          </a:p>
          <a:p>
            <a:r>
              <a:rPr lang="cs-CZ" b="1" dirty="0" smtClean="0">
                <a:latin typeface="+mj-lt"/>
              </a:rPr>
              <a:t>Sk 15,1.2. 36-40; SNC</a:t>
            </a:r>
            <a:endParaRPr lang="cs-CZ" b="1" dirty="0">
              <a:latin typeface="+mj-lt"/>
            </a:endParaRPr>
          </a:p>
        </p:txBody>
      </p:sp>
      <p:sp>
        <p:nvSpPr>
          <p:cNvPr id="7" name="Zástupný symbol pro obsah 6"/>
          <p:cNvSpPr>
            <a:spLocks noGrp="1"/>
          </p:cNvSpPr>
          <p:nvPr>
            <p:ph sz="half" idx="2"/>
          </p:nvPr>
        </p:nvSpPr>
        <p:spPr/>
        <p:txBody>
          <a:bodyPr>
            <a:normAutofit fontScale="92500" lnSpcReduction="10000"/>
          </a:bodyPr>
          <a:lstStyle/>
          <a:p>
            <a:endParaRPr lang="cs-CZ"/>
          </a:p>
        </p:txBody>
      </p:sp>
      <p:pic>
        <p:nvPicPr>
          <p:cNvPr id="1026" name="Picture 2" descr="Výsledek obrázku pro pictures of conflict in Jerusalem Acts of apostles 15"/>
          <p:cNvPicPr>
            <a:picLocks noChangeAspect="1" noChangeArrowheads="1"/>
          </p:cNvPicPr>
          <p:nvPr/>
        </p:nvPicPr>
        <p:blipFill>
          <a:blip r:embed="rId2" cstate="print"/>
          <a:srcRect/>
          <a:stretch>
            <a:fillRect/>
          </a:stretch>
        </p:blipFill>
        <p:spPr bwMode="auto">
          <a:xfrm>
            <a:off x="4499992" y="4066803"/>
            <a:ext cx="4644008" cy="2791197"/>
          </a:xfrm>
          <a:prstGeom prst="rect">
            <a:avLst/>
          </a:prstGeom>
          <a:noFill/>
        </p:spPr>
      </p:pic>
      <p:pic>
        <p:nvPicPr>
          <p:cNvPr id="1028" name="Picture 4" descr="Výsledek obrázku pro pictures of conflict between Paul and John Mark Acts of apostles 15"/>
          <p:cNvPicPr>
            <a:picLocks noChangeAspect="1" noChangeArrowheads="1"/>
          </p:cNvPicPr>
          <p:nvPr/>
        </p:nvPicPr>
        <p:blipFill>
          <a:blip r:embed="rId3" cstate="print"/>
          <a:srcRect/>
          <a:stretch>
            <a:fillRect/>
          </a:stretch>
        </p:blipFill>
        <p:spPr bwMode="auto">
          <a:xfrm>
            <a:off x="4596652" y="1484784"/>
            <a:ext cx="4547348" cy="2393058"/>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332656"/>
            <a:ext cx="8229600" cy="1008112"/>
          </a:xfrm>
        </p:spPr>
        <p:txBody>
          <a:bodyPr>
            <a:normAutofit/>
          </a:bodyPr>
          <a:lstStyle/>
          <a:p>
            <a:pPr algn="ctr"/>
            <a:r>
              <a:rPr lang="cs-CZ" sz="4800" dirty="0" smtClean="0">
                <a:latin typeface="Forte" pitchFamily="66" charset="0"/>
              </a:rPr>
              <a:t>Ostré hrany v církvi</a:t>
            </a:r>
            <a:endParaRPr lang="cs-CZ" dirty="0"/>
          </a:p>
        </p:txBody>
      </p:sp>
      <p:sp>
        <p:nvSpPr>
          <p:cNvPr id="6" name="Zástupný symbol pro obsah 5"/>
          <p:cNvSpPr>
            <a:spLocks noGrp="1"/>
          </p:cNvSpPr>
          <p:nvPr>
            <p:ph sz="half" idx="1"/>
          </p:nvPr>
        </p:nvSpPr>
        <p:spPr>
          <a:xfrm>
            <a:off x="457200" y="1484784"/>
            <a:ext cx="4038600" cy="4870141"/>
          </a:xfrm>
        </p:spPr>
        <p:txBody>
          <a:bodyPr>
            <a:normAutofit lnSpcReduction="10000"/>
          </a:bodyPr>
          <a:lstStyle/>
          <a:p>
            <a:r>
              <a:rPr lang="cs-CZ" b="1" dirty="0" smtClean="0"/>
              <a:t>Gal 2,11-14</a:t>
            </a:r>
            <a:endParaRPr lang="cs-CZ" dirty="0"/>
          </a:p>
        </p:txBody>
      </p:sp>
      <p:sp>
        <p:nvSpPr>
          <p:cNvPr id="7" name="Zástupný symbol pro obsah 6"/>
          <p:cNvSpPr>
            <a:spLocks noGrp="1"/>
          </p:cNvSpPr>
          <p:nvPr>
            <p:ph sz="half" idx="2"/>
          </p:nvPr>
        </p:nvSpPr>
        <p:spPr>
          <a:xfrm>
            <a:off x="4648200" y="1628800"/>
            <a:ext cx="4038600" cy="5112568"/>
          </a:xfrm>
        </p:spPr>
        <p:txBody>
          <a:bodyPr>
            <a:normAutofit lnSpcReduction="10000"/>
          </a:bodyPr>
          <a:lstStyle/>
          <a:p>
            <a:pPr lvl="0"/>
            <a:r>
              <a:rPr lang="cs-CZ" sz="3200" b="1" dirty="0" smtClean="0">
                <a:latin typeface="+mj-lt"/>
              </a:rPr>
              <a:t>„Tento příběh o porušení správných zásad je důrazným varováním pro ty, kdo v Božím díle zastávají důležité funkce. Je třeba, aby byli bezúhonní a pevně se drželi zásad“ (PNL 115; AA 199).</a:t>
            </a:r>
          </a:p>
          <a:p>
            <a:endParaRPr lang="cs-CZ" dirty="0"/>
          </a:p>
        </p:txBody>
      </p:sp>
      <p:pic>
        <p:nvPicPr>
          <p:cNvPr id="25602" name="Picture 2" descr="Výsledek obrázku pro pictures of conflict between Paul and Peter in Galat 2:11-14"/>
          <p:cNvPicPr>
            <a:picLocks noChangeAspect="1" noChangeArrowheads="1"/>
          </p:cNvPicPr>
          <p:nvPr/>
        </p:nvPicPr>
        <p:blipFill>
          <a:blip r:embed="rId2" cstate="print"/>
          <a:srcRect/>
          <a:stretch>
            <a:fillRect/>
          </a:stretch>
        </p:blipFill>
        <p:spPr bwMode="auto">
          <a:xfrm>
            <a:off x="323528" y="2132856"/>
            <a:ext cx="3888432" cy="4725145"/>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1008112"/>
          </a:xfrm>
        </p:spPr>
        <p:txBody>
          <a:bodyPr>
            <a:normAutofit/>
          </a:bodyPr>
          <a:lstStyle/>
          <a:p>
            <a:pPr algn="ctr"/>
            <a:r>
              <a:rPr lang="cs-CZ" sz="5400" dirty="0" smtClean="0">
                <a:latin typeface="Forte" pitchFamily="66" charset="0"/>
              </a:rPr>
              <a:t>Ostré hrany v církvi</a:t>
            </a:r>
            <a:endParaRPr lang="cs-CZ" dirty="0"/>
          </a:p>
        </p:txBody>
      </p:sp>
      <p:sp>
        <p:nvSpPr>
          <p:cNvPr id="3" name="Zástupný symbol pro obsah 2"/>
          <p:cNvSpPr>
            <a:spLocks noGrp="1"/>
          </p:cNvSpPr>
          <p:nvPr>
            <p:ph sz="half" idx="1"/>
          </p:nvPr>
        </p:nvSpPr>
        <p:spPr>
          <a:xfrm>
            <a:off x="0" y="1920084"/>
            <a:ext cx="4495800" cy="4937915"/>
          </a:xfrm>
        </p:spPr>
        <p:txBody>
          <a:bodyPr>
            <a:normAutofit/>
          </a:bodyPr>
          <a:lstStyle/>
          <a:p>
            <a:r>
              <a:rPr lang="cs-CZ" b="1" dirty="0" smtClean="0">
                <a:solidFill>
                  <a:srgbClr val="FF0000"/>
                </a:solidFill>
                <a:effectLst>
                  <a:outerShdw blurRad="38100" dist="38100" dir="2700000" algn="tl">
                    <a:srgbClr val="000000">
                      <a:alpha val="43137"/>
                    </a:srgbClr>
                  </a:outerShdw>
                </a:effectLst>
                <a:latin typeface="+mj-lt"/>
              </a:rPr>
              <a:t>Ježíš</a:t>
            </a:r>
            <a:r>
              <a:rPr lang="cs-CZ" dirty="0" smtClean="0">
                <a:latin typeface="+mj-lt"/>
              </a:rPr>
              <a:t> sám nás zve, abychom se učili od něho, neboť je tichý a „</a:t>
            </a:r>
            <a:r>
              <a:rPr lang="cs-CZ" b="1" dirty="0" smtClean="0">
                <a:effectLst>
                  <a:outerShdw blurRad="38100" dist="38100" dir="2700000" algn="tl">
                    <a:srgbClr val="000000">
                      <a:alpha val="43137"/>
                    </a:srgbClr>
                  </a:outerShdw>
                </a:effectLst>
                <a:latin typeface="+mj-lt"/>
              </a:rPr>
              <a:t>pokorného srdce</a:t>
            </a:r>
            <a:r>
              <a:rPr lang="cs-CZ" dirty="0" smtClean="0">
                <a:latin typeface="+mj-lt"/>
              </a:rPr>
              <a:t>“ (</a:t>
            </a:r>
            <a:r>
              <a:rPr lang="cs-CZ" dirty="0" err="1" smtClean="0">
                <a:latin typeface="+mj-lt"/>
              </a:rPr>
              <a:t>Mt</a:t>
            </a:r>
            <a:r>
              <a:rPr lang="cs-CZ" dirty="0" smtClean="0">
                <a:latin typeface="+mj-lt"/>
              </a:rPr>
              <a:t> 11,29) </a:t>
            </a:r>
          </a:p>
          <a:p>
            <a:r>
              <a:rPr lang="cs-CZ" dirty="0" smtClean="0">
                <a:latin typeface="+mj-lt"/>
              </a:rPr>
              <a:t>Sám </a:t>
            </a:r>
            <a:r>
              <a:rPr lang="cs-CZ" b="1" dirty="0" smtClean="0">
                <a:solidFill>
                  <a:srgbClr val="FF0000"/>
                </a:solidFill>
                <a:effectLst>
                  <a:outerShdw blurRad="38100" dist="38100" dir="2700000" algn="tl">
                    <a:srgbClr val="000000">
                      <a:alpha val="43137"/>
                    </a:srgbClr>
                  </a:outerShdw>
                </a:effectLst>
                <a:latin typeface="+mj-lt"/>
              </a:rPr>
              <a:t>Petr</a:t>
            </a:r>
            <a:r>
              <a:rPr lang="cs-CZ" dirty="0" smtClean="0">
                <a:latin typeface="+mj-lt"/>
              </a:rPr>
              <a:t> nás vyzývá, aby se </a:t>
            </a:r>
            <a:r>
              <a:rPr lang="cs-CZ" b="1" i="1" dirty="0" smtClean="0">
                <a:latin typeface="+mj-lt"/>
              </a:rPr>
              <a:t>„mladší podřizovali starším. Všichni se </a:t>
            </a:r>
            <a:r>
              <a:rPr lang="cs-CZ" b="1" i="1" u="sng" dirty="0" smtClean="0">
                <a:latin typeface="+mj-lt"/>
              </a:rPr>
              <a:t>oblecte v pokoru </a:t>
            </a:r>
            <a:r>
              <a:rPr lang="cs-CZ" b="1" i="1" dirty="0" smtClean="0">
                <a:latin typeface="+mj-lt"/>
              </a:rPr>
              <a:t>jeden vůči druhému“</a:t>
            </a:r>
            <a:r>
              <a:rPr lang="cs-CZ" dirty="0" smtClean="0">
                <a:latin typeface="+mj-lt"/>
              </a:rPr>
              <a:t> (1 </a:t>
            </a:r>
            <a:r>
              <a:rPr lang="cs-CZ" dirty="0" err="1" smtClean="0">
                <a:latin typeface="+mj-lt"/>
              </a:rPr>
              <a:t>Pt</a:t>
            </a:r>
            <a:r>
              <a:rPr lang="cs-CZ" dirty="0" smtClean="0">
                <a:latin typeface="+mj-lt"/>
              </a:rPr>
              <a:t> 5,5). „</a:t>
            </a:r>
            <a:r>
              <a:rPr lang="cs-CZ" b="1" i="1" dirty="0" smtClean="0">
                <a:latin typeface="+mj-lt"/>
              </a:rPr>
              <a:t>Všichni mějte k sobě navzájem citlivý přístup a </a:t>
            </a:r>
            <a:r>
              <a:rPr lang="cs-CZ" b="1" i="1" u="sng" dirty="0" smtClean="0">
                <a:latin typeface="+mj-lt"/>
              </a:rPr>
              <a:t>buďte pokorní</a:t>
            </a:r>
            <a:r>
              <a:rPr lang="cs-CZ" b="1" i="1" dirty="0" smtClean="0">
                <a:latin typeface="+mj-lt"/>
              </a:rPr>
              <a:t>“</a:t>
            </a:r>
            <a:r>
              <a:rPr lang="cs-CZ" dirty="0" smtClean="0">
                <a:latin typeface="+mj-lt"/>
              </a:rPr>
              <a:t> (SNC). </a:t>
            </a:r>
            <a:endParaRPr lang="cs-CZ" dirty="0">
              <a:latin typeface="+mj-lt"/>
            </a:endParaRPr>
          </a:p>
        </p:txBody>
      </p:sp>
      <p:sp>
        <p:nvSpPr>
          <p:cNvPr id="4" name="Zástupný symbol pro obsah 3"/>
          <p:cNvSpPr>
            <a:spLocks noGrp="1"/>
          </p:cNvSpPr>
          <p:nvPr>
            <p:ph sz="half" idx="2"/>
          </p:nvPr>
        </p:nvSpPr>
        <p:spPr/>
        <p:txBody>
          <a:bodyPr>
            <a:normAutofit/>
          </a:bodyPr>
          <a:lstStyle/>
          <a:p>
            <a:endParaRPr lang="cs-CZ"/>
          </a:p>
        </p:txBody>
      </p:sp>
      <p:pic>
        <p:nvPicPr>
          <p:cNvPr id="26626" name="Picture 2" descr="Výsledek obrázku pro pictures of Jesus humility"/>
          <p:cNvPicPr>
            <a:picLocks noChangeAspect="1" noChangeArrowheads="1"/>
          </p:cNvPicPr>
          <p:nvPr/>
        </p:nvPicPr>
        <p:blipFill>
          <a:blip r:embed="rId2" cstate="print"/>
          <a:srcRect/>
          <a:stretch>
            <a:fillRect/>
          </a:stretch>
        </p:blipFill>
        <p:spPr bwMode="auto">
          <a:xfrm>
            <a:off x="4644008" y="4293096"/>
            <a:ext cx="4392488" cy="2304256"/>
          </a:xfrm>
          <a:prstGeom prst="rect">
            <a:avLst/>
          </a:prstGeom>
          <a:noFill/>
        </p:spPr>
      </p:pic>
      <p:pic>
        <p:nvPicPr>
          <p:cNvPr id="26628" name="Picture 4" descr="Výsledek obrázku pro pictures of  humility between brathers and sisters in church"/>
          <p:cNvPicPr>
            <a:picLocks noChangeAspect="1" noChangeArrowheads="1"/>
          </p:cNvPicPr>
          <p:nvPr/>
        </p:nvPicPr>
        <p:blipFill>
          <a:blip r:embed="rId3" cstate="print"/>
          <a:srcRect/>
          <a:stretch>
            <a:fillRect/>
          </a:stretch>
        </p:blipFill>
        <p:spPr bwMode="auto">
          <a:xfrm>
            <a:off x="4644008" y="1772816"/>
            <a:ext cx="4392488" cy="237626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additive="base">
                                        <p:cTn id="19" dur="500" fill="hold"/>
                                        <p:tgtEl>
                                          <p:spTgt spid="26628"/>
                                        </p:tgtEl>
                                        <p:attrNameLst>
                                          <p:attrName>ppt_x</p:attrName>
                                        </p:attrNameLst>
                                      </p:cBhvr>
                                      <p:tavLst>
                                        <p:tav tm="0">
                                          <p:val>
                                            <p:strVal val="#ppt_x"/>
                                          </p:val>
                                        </p:tav>
                                        <p:tav tm="100000">
                                          <p:val>
                                            <p:strVal val="#ppt_x"/>
                                          </p:val>
                                        </p:tav>
                                      </p:tavLst>
                                    </p:anim>
                                    <p:anim calcmode="lin" valueType="num">
                                      <p:cBhvr additive="base">
                                        <p:cTn id="20"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35842" name="Picture 2" descr="Výsledek obrázku pro obrázky trojkolka, koloběžka, nákladní auto, traktor, tramvaj, osobní auto"/>
          <p:cNvPicPr>
            <a:picLocks noChangeAspect="1" noChangeArrowheads="1"/>
          </p:cNvPicPr>
          <p:nvPr/>
        </p:nvPicPr>
        <p:blipFill>
          <a:blip r:embed="rId2" cstate="print"/>
          <a:srcRect/>
          <a:stretch>
            <a:fillRect/>
          </a:stretch>
        </p:blipFill>
        <p:spPr bwMode="auto">
          <a:xfrm>
            <a:off x="0" y="2666999"/>
            <a:ext cx="2914650" cy="4191001"/>
          </a:xfrm>
          <a:prstGeom prst="rect">
            <a:avLst/>
          </a:prstGeom>
          <a:noFill/>
        </p:spPr>
      </p:pic>
      <p:pic>
        <p:nvPicPr>
          <p:cNvPr id="35844" name="Picture 4" descr="Související obrázek"/>
          <p:cNvPicPr>
            <a:picLocks noChangeAspect="1" noChangeArrowheads="1"/>
          </p:cNvPicPr>
          <p:nvPr/>
        </p:nvPicPr>
        <p:blipFill>
          <a:blip r:embed="rId3" cstate="print"/>
          <a:srcRect/>
          <a:stretch>
            <a:fillRect/>
          </a:stretch>
        </p:blipFill>
        <p:spPr bwMode="auto">
          <a:xfrm>
            <a:off x="5148064" y="-243408"/>
            <a:ext cx="3810000" cy="2857500"/>
          </a:xfrm>
          <a:prstGeom prst="rect">
            <a:avLst/>
          </a:prstGeom>
          <a:noFill/>
        </p:spPr>
      </p:pic>
      <p:pic>
        <p:nvPicPr>
          <p:cNvPr id="35846" name="Picture 6" descr="Výsledek obrázku pro obrázky trojkolka, koloběžka, nákladní auto, traktor, tramvaj, osobní auto"/>
          <p:cNvPicPr>
            <a:picLocks noChangeAspect="1" noChangeArrowheads="1"/>
          </p:cNvPicPr>
          <p:nvPr/>
        </p:nvPicPr>
        <p:blipFill>
          <a:blip r:embed="rId4" cstate="print"/>
          <a:srcRect/>
          <a:stretch>
            <a:fillRect/>
          </a:stretch>
        </p:blipFill>
        <p:spPr bwMode="auto">
          <a:xfrm>
            <a:off x="395536" y="260648"/>
            <a:ext cx="3810000" cy="2343151"/>
          </a:xfrm>
          <a:prstGeom prst="rect">
            <a:avLst/>
          </a:prstGeom>
          <a:noFill/>
        </p:spPr>
      </p:pic>
      <p:pic>
        <p:nvPicPr>
          <p:cNvPr id="35848" name="Picture 8" descr="Výsledek obrázku pro obrázky trojkolka, koloběžka, nákladní auto, traktor, tramvaj, osobní auto"/>
          <p:cNvPicPr>
            <a:picLocks noChangeAspect="1" noChangeArrowheads="1"/>
          </p:cNvPicPr>
          <p:nvPr/>
        </p:nvPicPr>
        <p:blipFill>
          <a:blip r:embed="rId5" cstate="print"/>
          <a:srcRect/>
          <a:stretch>
            <a:fillRect/>
          </a:stretch>
        </p:blipFill>
        <p:spPr bwMode="auto">
          <a:xfrm>
            <a:off x="5580112" y="2492896"/>
            <a:ext cx="3384376" cy="1919859"/>
          </a:xfrm>
          <a:prstGeom prst="rect">
            <a:avLst/>
          </a:prstGeom>
          <a:noFill/>
        </p:spPr>
      </p:pic>
      <p:pic>
        <p:nvPicPr>
          <p:cNvPr id="35850" name="Picture 10" descr="Výsledek obrázku pro obrázky jízdní kolo, osobní auto Škoda 120"/>
          <p:cNvPicPr>
            <a:picLocks noChangeAspect="1" noChangeArrowheads="1"/>
          </p:cNvPicPr>
          <p:nvPr/>
        </p:nvPicPr>
        <p:blipFill>
          <a:blip r:embed="rId6" cstate="print"/>
          <a:srcRect/>
          <a:stretch>
            <a:fillRect/>
          </a:stretch>
        </p:blipFill>
        <p:spPr bwMode="auto">
          <a:xfrm>
            <a:off x="1763688" y="2996952"/>
            <a:ext cx="3168352" cy="2376264"/>
          </a:xfrm>
          <a:prstGeom prst="rect">
            <a:avLst/>
          </a:prstGeom>
          <a:noFill/>
        </p:spPr>
      </p:pic>
      <p:sp>
        <p:nvSpPr>
          <p:cNvPr id="14" name="TextovéPole 13"/>
          <p:cNvSpPr txBox="1"/>
          <p:nvPr/>
        </p:nvSpPr>
        <p:spPr>
          <a:xfrm>
            <a:off x="179512" y="0"/>
            <a:ext cx="184731" cy="369332"/>
          </a:xfrm>
          <a:prstGeom prst="rect">
            <a:avLst/>
          </a:prstGeom>
          <a:noFill/>
        </p:spPr>
        <p:txBody>
          <a:bodyPr wrap="none" rtlCol="0">
            <a:spAutoFit/>
          </a:bodyPr>
          <a:lstStyle/>
          <a:p>
            <a:endParaRPr lang="cs-CZ" dirty="0"/>
          </a:p>
        </p:txBody>
      </p:sp>
      <p:pic>
        <p:nvPicPr>
          <p:cNvPr id="35852" name="Picture 12" descr="Výsledek obrázku pro obrázky jízdní kolo, osobní auto Škoda 120"/>
          <p:cNvPicPr>
            <a:picLocks noChangeAspect="1" noChangeArrowheads="1"/>
          </p:cNvPicPr>
          <p:nvPr/>
        </p:nvPicPr>
        <p:blipFill>
          <a:blip r:embed="rId7" cstate="print"/>
          <a:srcRect/>
          <a:stretch>
            <a:fillRect/>
          </a:stretch>
        </p:blipFill>
        <p:spPr bwMode="auto">
          <a:xfrm>
            <a:off x="4857750" y="4448174"/>
            <a:ext cx="4286250" cy="2409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50"/>
                                        </p:tgtEl>
                                        <p:attrNameLst>
                                          <p:attrName>style.visibility</p:attrName>
                                        </p:attrNameLst>
                                      </p:cBhvr>
                                      <p:to>
                                        <p:strVal val="visible"/>
                                      </p:to>
                                    </p:set>
                                    <p:anim calcmode="lin" valueType="num">
                                      <p:cBhvr additive="base">
                                        <p:cTn id="13" dur="500" fill="hold"/>
                                        <p:tgtEl>
                                          <p:spTgt spid="35850"/>
                                        </p:tgtEl>
                                        <p:attrNameLst>
                                          <p:attrName>ppt_x</p:attrName>
                                        </p:attrNameLst>
                                      </p:cBhvr>
                                      <p:tavLst>
                                        <p:tav tm="0">
                                          <p:val>
                                            <p:strVal val="#ppt_x"/>
                                          </p:val>
                                        </p:tav>
                                        <p:tav tm="100000">
                                          <p:val>
                                            <p:strVal val="#ppt_x"/>
                                          </p:val>
                                        </p:tav>
                                      </p:tavLst>
                                    </p:anim>
                                    <p:anim calcmode="lin" valueType="num">
                                      <p:cBhvr additive="base">
                                        <p:cTn id="14" dur="500" fill="hold"/>
                                        <p:tgtEl>
                                          <p:spTgt spid="358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additive="base">
                                        <p:cTn id="19" dur="500" fill="hold"/>
                                        <p:tgtEl>
                                          <p:spTgt spid="35844"/>
                                        </p:tgtEl>
                                        <p:attrNameLst>
                                          <p:attrName>ppt_x</p:attrName>
                                        </p:attrNameLst>
                                      </p:cBhvr>
                                      <p:tavLst>
                                        <p:tav tm="0">
                                          <p:val>
                                            <p:strVal val="#ppt_x"/>
                                          </p:val>
                                        </p:tav>
                                        <p:tav tm="100000">
                                          <p:val>
                                            <p:strVal val="#ppt_x"/>
                                          </p:val>
                                        </p:tav>
                                      </p:tavLst>
                                    </p:anim>
                                    <p:anim calcmode="lin" valueType="num">
                                      <p:cBhvr additive="base">
                                        <p:cTn id="20"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6"/>
                                        </p:tgtEl>
                                        <p:attrNameLst>
                                          <p:attrName>style.visibility</p:attrName>
                                        </p:attrNameLst>
                                      </p:cBhvr>
                                      <p:to>
                                        <p:strVal val="visible"/>
                                      </p:to>
                                    </p:set>
                                    <p:anim calcmode="lin" valueType="num">
                                      <p:cBhvr additive="base">
                                        <p:cTn id="25" dur="500" fill="hold"/>
                                        <p:tgtEl>
                                          <p:spTgt spid="35846"/>
                                        </p:tgtEl>
                                        <p:attrNameLst>
                                          <p:attrName>ppt_x</p:attrName>
                                        </p:attrNameLst>
                                      </p:cBhvr>
                                      <p:tavLst>
                                        <p:tav tm="0">
                                          <p:val>
                                            <p:strVal val="#ppt_x"/>
                                          </p:val>
                                        </p:tav>
                                        <p:tav tm="100000">
                                          <p:val>
                                            <p:strVal val="#ppt_x"/>
                                          </p:val>
                                        </p:tav>
                                      </p:tavLst>
                                    </p:anim>
                                    <p:anim calcmode="lin" valueType="num">
                                      <p:cBhvr additive="base">
                                        <p:cTn id="26"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8"/>
                                        </p:tgtEl>
                                        <p:attrNameLst>
                                          <p:attrName>style.visibility</p:attrName>
                                        </p:attrNameLst>
                                      </p:cBhvr>
                                      <p:to>
                                        <p:strVal val="visible"/>
                                      </p:to>
                                    </p:set>
                                    <p:anim calcmode="lin" valueType="num">
                                      <p:cBhvr additive="base">
                                        <p:cTn id="31" dur="500" fill="hold"/>
                                        <p:tgtEl>
                                          <p:spTgt spid="35848"/>
                                        </p:tgtEl>
                                        <p:attrNameLst>
                                          <p:attrName>ppt_x</p:attrName>
                                        </p:attrNameLst>
                                      </p:cBhvr>
                                      <p:tavLst>
                                        <p:tav tm="0">
                                          <p:val>
                                            <p:strVal val="#ppt_x"/>
                                          </p:val>
                                        </p:tav>
                                        <p:tav tm="100000">
                                          <p:val>
                                            <p:strVal val="#ppt_x"/>
                                          </p:val>
                                        </p:tav>
                                      </p:tavLst>
                                    </p:anim>
                                    <p:anim calcmode="lin" valueType="num">
                                      <p:cBhvr additive="base">
                                        <p:cTn id="32"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852"/>
                                        </p:tgtEl>
                                        <p:attrNameLst>
                                          <p:attrName>style.visibility</p:attrName>
                                        </p:attrNameLst>
                                      </p:cBhvr>
                                      <p:to>
                                        <p:strVal val="visible"/>
                                      </p:to>
                                    </p:set>
                                    <p:anim calcmode="lin" valueType="num">
                                      <p:cBhvr additive="base">
                                        <p:cTn id="37" dur="500" fill="hold"/>
                                        <p:tgtEl>
                                          <p:spTgt spid="35852"/>
                                        </p:tgtEl>
                                        <p:attrNameLst>
                                          <p:attrName>ppt_x</p:attrName>
                                        </p:attrNameLst>
                                      </p:cBhvr>
                                      <p:tavLst>
                                        <p:tav tm="0">
                                          <p:val>
                                            <p:strVal val="#ppt_x"/>
                                          </p:val>
                                        </p:tav>
                                        <p:tav tm="100000">
                                          <p:val>
                                            <p:strVal val="#ppt_x"/>
                                          </p:val>
                                        </p:tav>
                                      </p:tavLst>
                                    </p:anim>
                                    <p:anim calcmode="lin" valueType="num">
                                      <p:cBhvr additive="base">
                                        <p:cTn id="38" dur="500" fill="hold"/>
                                        <p:tgtEl>
                                          <p:spTgt spid="35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332656"/>
            <a:ext cx="8229600" cy="1008112"/>
          </a:xfrm>
        </p:spPr>
        <p:txBody>
          <a:bodyPr/>
          <a:lstStyle/>
          <a:p>
            <a:pPr algn="ctr"/>
            <a:r>
              <a:rPr lang="cs-CZ" sz="4800" dirty="0" smtClean="0">
                <a:latin typeface="Forte" pitchFamily="66" charset="0"/>
              </a:rPr>
              <a:t>Ostré hrany v církvi</a:t>
            </a:r>
            <a:endParaRPr lang="cs-CZ" dirty="0"/>
          </a:p>
        </p:txBody>
      </p:sp>
      <p:sp>
        <p:nvSpPr>
          <p:cNvPr id="6" name="Zástupný symbol pro obsah 5"/>
          <p:cNvSpPr>
            <a:spLocks noGrp="1"/>
          </p:cNvSpPr>
          <p:nvPr>
            <p:ph sz="half" idx="1"/>
          </p:nvPr>
        </p:nvSpPr>
        <p:spPr/>
        <p:txBody>
          <a:bodyPr/>
          <a:lstStyle/>
          <a:p>
            <a:endParaRPr lang="cs-CZ"/>
          </a:p>
        </p:txBody>
      </p:sp>
      <p:sp>
        <p:nvSpPr>
          <p:cNvPr id="7" name="Zástupný symbol pro obsah 6"/>
          <p:cNvSpPr>
            <a:spLocks noGrp="1"/>
          </p:cNvSpPr>
          <p:nvPr>
            <p:ph sz="half" idx="2"/>
          </p:nvPr>
        </p:nvSpPr>
        <p:spPr>
          <a:xfrm>
            <a:off x="4648200" y="1920084"/>
            <a:ext cx="4495800" cy="4749275"/>
          </a:xfrm>
        </p:spPr>
        <p:txBody>
          <a:bodyPr>
            <a:noAutofit/>
          </a:bodyPr>
          <a:lstStyle/>
          <a:p>
            <a:r>
              <a:rPr lang="cs-CZ" sz="3200" dirty="0" smtClean="0">
                <a:latin typeface="+mj-lt"/>
              </a:rPr>
              <a:t>Podle Ježíšových „směrnic“ u </a:t>
            </a:r>
            <a:r>
              <a:rPr lang="cs-CZ" sz="3200" b="1" dirty="0" smtClean="0">
                <a:latin typeface="+mj-lt"/>
              </a:rPr>
              <a:t>Matouše 18,15-20</a:t>
            </a:r>
            <a:r>
              <a:rPr lang="cs-CZ" sz="3200" dirty="0" smtClean="0">
                <a:latin typeface="+mj-lt"/>
              </a:rPr>
              <a:t> konflikt a hřích v církvi vyžaduje více stupňové řešení. </a:t>
            </a:r>
          </a:p>
          <a:p>
            <a:r>
              <a:rPr lang="cs-CZ" sz="3200" dirty="0" smtClean="0">
                <a:latin typeface="+mj-lt"/>
              </a:rPr>
              <a:t>Osobní přístup mezi čtyřma očima přinese lepší výsledek, než veřejná šeptanda. </a:t>
            </a:r>
            <a:endParaRPr lang="cs-CZ" sz="3200" dirty="0">
              <a:latin typeface="+mj-lt"/>
            </a:endParaRPr>
          </a:p>
        </p:txBody>
      </p:sp>
      <p:pic>
        <p:nvPicPr>
          <p:cNvPr id="27650" name="Picture 2" descr="Výsledek obrázku pro pictures of rebuke in church by Matthew 18"/>
          <p:cNvPicPr>
            <a:picLocks noChangeAspect="1" noChangeArrowheads="1"/>
          </p:cNvPicPr>
          <p:nvPr/>
        </p:nvPicPr>
        <p:blipFill>
          <a:blip r:embed="rId2" cstate="print"/>
          <a:srcRect/>
          <a:stretch>
            <a:fillRect/>
          </a:stretch>
        </p:blipFill>
        <p:spPr bwMode="auto">
          <a:xfrm>
            <a:off x="0" y="2348880"/>
            <a:ext cx="4644008" cy="3528392"/>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dow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80120"/>
          </a:xfrm>
        </p:spPr>
        <p:txBody>
          <a:bodyPr>
            <a:normAutofit/>
          </a:bodyPr>
          <a:lstStyle/>
          <a:p>
            <a:pPr algn="ctr"/>
            <a:r>
              <a:rPr lang="cs-CZ" sz="5400" dirty="0" smtClean="0">
                <a:latin typeface="Forte" pitchFamily="66" charset="0"/>
              </a:rPr>
              <a:t>Ostré hrany v církvi</a:t>
            </a:r>
            <a:endParaRPr lang="cs-CZ" dirty="0"/>
          </a:p>
        </p:txBody>
      </p:sp>
      <p:sp>
        <p:nvSpPr>
          <p:cNvPr id="3" name="Zástupný symbol pro obsah 2"/>
          <p:cNvSpPr>
            <a:spLocks noGrp="1"/>
          </p:cNvSpPr>
          <p:nvPr>
            <p:ph sz="half" idx="1"/>
          </p:nvPr>
        </p:nvSpPr>
        <p:spPr>
          <a:xfrm>
            <a:off x="179512" y="1920084"/>
            <a:ext cx="4316288" cy="4749275"/>
          </a:xfrm>
        </p:spPr>
        <p:txBody>
          <a:bodyPr>
            <a:normAutofit/>
          </a:bodyPr>
          <a:lstStyle/>
          <a:p>
            <a:r>
              <a:rPr lang="cs-CZ" sz="3600" b="1" dirty="0" err="1" smtClean="0">
                <a:latin typeface="+mj-lt"/>
              </a:rPr>
              <a:t>Filipským</a:t>
            </a:r>
            <a:r>
              <a:rPr lang="cs-CZ" sz="3600" b="1" dirty="0" smtClean="0">
                <a:latin typeface="+mj-lt"/>
              </a:rPr>
              <a:t> 2,3</a:t>
            </a:r>
            <a:r>
              <a:rPr lang="cs-CZ" sz="3600" dirty="0" smtClean="0">
                <a:latin typeface="+mj-lt"/>
              </a:rPr>
              <a:t>: </a:t>
            </a:r>
            <a:r>
              <a:rPr lang="cs-CZ" sz="3600" b="1" i="1" dirty="0" smtClean="0">
                <a:latin typeface="+mj-lt"/>
              </a:rPr>
              <a:t>„Nikdy se nedejte vést soupeřivostí nebo ješitností, ale raději žijte v pokoře: </a:t>
            </a:r>
            <a:r>
              <a:rPr lang="cs-CZ" sz="3600" b="1" i="1" dirty="0" smtClean="0">
                <a:solidFill>
                  <a:srgbClr val="FF0000"/>
                </a:solidFill>
                <a:effectLst>
                  <a:outerShdw blurRad="38100" dist="38100" dir="2700000" algn="tl">
                    <a:srgbClr val="000000">
                      <a:alpha val="43137"/>
                    </a:srgbClr>
                  </a:outerShdw>
                </a:effectLst>
                <a:latin typeface="+mj-lt"/>
              </a:rPr>
              <a:t>važte si druhých víc než sebe</a:t>
            </a:r>
            <a:r>
              <a:rPr lang="cs-CZ" sz="3600" b="1" i="1" dirty="0" smtClean="0">
                <a:latin typeface="+mj-lt"/>
              </a:rPr>
              <a:t>“ </a:t>
            </a:r>
            <a:r>
              <a:rPr lang="cs-CZ" dirty="0" smtClean="0"/>
              <a:t>(B 21). </a:t>
            </a:r>
            <a:endParaRPr lang="cs-CZ" dirty="0"/>
          </a:p>
        </p:txBody>
      </p:sp>
      <p:sp>
        <p:nvSpPr>
          <p:cNvPr id="4" name="Zástupný symbol pro obsah 3"/>
          <p:cNvSpPr>
            <a:spLocks noGrp="1"/>
          </p:cNvSpPr>
          <p:nvPr>
            <p:ph sz="half" idx="2"/>
          </p:nvPr>
        </p:nvSpPr>
        <p:spPr/>
        <p:txBody>
          <a:bodyPr>
            <a:normAutofit/>
          </a:bodyPr>
          <a:lstStyle/>
          <a:p>
            <a:endParaRPr lang="cs-CZ"/>
          </a:p>
        </p:txBody>
      </p:sp>
      <p:sp>
        <p:nvSpPr>
          <p:cNvPr id="5" name="TextovéPole 4"/>
          <p:cNvSpPr txBox="1"/>
          <p:nvPr/>
        </p:nvSpPr>
        <p:spPr>
          <a:xfrm>
            <a:off x="971600" y="332656"/>
            <a:ext cx="184731" cy="369332"/>
          </a:xfrm>
          <a:prstGeom prst="rect">
            <a:avLst/>
          </a:prstGeom>
          <a:noFill/>
        </p:spPr>
        <p:txBody>
          <a:bodyPr wrap="none" rtlCol="0">
            <a:spAutoFit/>
          </a:bodyPr>
          <a:lstStyle/>
          <a:p>
            <a:endParaRPr lang="cs-CZ" dirty="0"/>
          </a:p>
        </p:txBody>
      </p:sp>
      <p:pic>
        <p:nvPicPr>
          <p:cNvPr id="28674" name="Picture 2" descr="Výsledek obrázku pro pictures of education to respect one to another in church"/>
          <p:cNvPicPr>
            <a:picLocks noChangeAspect="1" noChangeArrowheads="1"/>
          </p:cNvPicPr>
          <p:nvPr/>
        </p:nvPicPr>
        <p:blipFill>
          <a:blip r:embed="rId2" cstate="print"/>
          <a:srcRect/>
          <a:stretch>
            <a:fillRect/>
          </a:stretch>
        </p:blipFill>
        <p:spPr bwMode="auto">
          <a:xfrm>
            <a:off x="4499992" y="1556792"/>
            <a:ext cx="4644008" cy="53012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476672"/>
            <a:ext cx="8229600" cy="1008112"/>
          </a:xfrm>
        </p:spPr>
        <p:txBody>
          <a:bodyPr/>
          <a:lstStyle/>
          <a:p>
            <a:pPr algn="ctr"/>
            <a:r>
              <a:rPr lang="cs-CZ" sz="4800" dirty="0" smtClean="0">
                <a:latin typeface="Forte" pitchFamily="66" charset="0"/>
              </a:rPr>
              <a:t>Ostré hrany v církvi</a:t>
            </a:r>
            <a:endParaRPr lang="cs-CZ" dirty="0"/>
          </a:p>
        </p:txBody>
      </p:sp>
      <p:sp>
        <p:nvSpPr>
          <p:cNvPr id="5" name="Zástupný symbol pro obsah 4"/>
          <p:cNvSpPr>
            <a:spLocks noGrp="1"/>
          </p:cNvSpPr>
          <p:nvPr>
            <p:ph idx="1"/>
          </p:nvPr>
        </p:nvSpPr>
        <p:spPr>
          <a:xfrm>
            <a:off x="0" y="1988840"/>
            <a:ext cx="8686800" cy="4335760"/>
          </a:xfrm>
        </p:spPr>
        <p:txBody>
          <a:bodyPr/>
          <a:lstStyle/>
          <a:p>
            <a:r>
              <a:rPr lang="cs-CZ" b="1" dirty="0" smtClean="0">
                <a:solidFill>
                  <a:srgbClr val="FF0000"/>
                </a:solidFill>
                <a:effectLst>
                  <a:outerShdw blurRad="38100" dist="38100" dir="2700000" algn="tl">
                    <a:srgbClr val="000000">
                      <a:alpha val="43137"/>
                    </a:srgbClr>
                  </a:outerShdw>
                </a:effectLst>
                <a:latin typeface="+mj-lt"/>
              </a:rPr>
              <a:t>Vyleštěné polodrahokamy</a:t>
            </a:r>
            <a:endParaRPr lang="cs-CZ" b="1" dirty="0">
              <a:solidFill>
                <a:srgbClr val="FF0000"/>
              </a:solidFill>
              <a:effectLst>
                <a:outerShdw blurRad="38100" dist="38100" dir="2700000" algn="tl">
                  <a:srgbClr val="000000">
                    <a:alpha val="43137"/>
                  </a:srgbClr>
                </a:outerShdw>
              </a:effectLst>
              <a:latin typeface="+mj-lt"/>
            </a:endParaRPr>
          </a:p>
        </p:txBody>
      </p:sp>
      <p:pic>
        <p:nvPicPr>
          <p:cNvPr id="33796" name="Picture 4" descr="Výsledek obrázku pro photos of semi precious stones"/>
          <p:cNvPicPr>
            <a:picLocks noChangeAspect="1" noChangeArrowheads="1"/>
          </p:cNvPicPr>
          <p:nvPr/>
        </p:nvPicPr>
        <p:blipFill>
          <a:blip r:embed="rId2" cstate="print"/>
          <a:srcRect/>
          <a:stretch>
            <a:fillRect/>
          </a:stretch>
        </p:blipFill>
        <p:spPr bwMode="auto">
          <a:xfrm>
            <a:off x="4211960" y="1988840"/>
            <a:ext cx="4746104" cy="3479279"/>
          </a:xfrm>
          <a:prstGeom prst="rect">
            <a:avLst/>
          </a:prstGeom>
          <a:noFill/>
        </p:spPr>
      </p:pic>
      <p:pic>
        <p:nvPicPr>
          <p:cNvPr id="33798" name="Picture 6" descr="Výsledek obrázku pro photos of semi precious stones"/>
          <p:cNvPicPr>
            <a:picLocks noChangeAspect="1" noChangeArrowheads="1"/>
          </p:cNvPicPr>
          <p:nvPr/>
        </p:nvPicPr>
        <p:blipFill>
          <a:blip r:embed="rId3" cstate="print"/>
          <a:srcRect/>
          <a:stretch>
            <a:fillRect/>
          </a:stretch>
        </p:blipFill>
        <p:spPr bwMode="auto">
          <a:xfrm>
            <a:off x="0" y="2708920"/>
            <a:ext cx="4211960" cy="3810000"/>
          </a:xfrm>
          <a:prstGeom prst="rect">
            <a:avLst/>
          </a:prstGeom>
          <a:noFill/>
        </p:spPr>
      </p:pic>
      <p:sp>
        <p:nvSpPr>
          <p:cNvPr id="6" name="TextovéPole 5"/>
          <p:cNvSpPr txBox="1"/>
          <p:nvPr/>
        </p:nvSpPr>
        <p:spPr>
          <a:xfrm>
            <a:off x="4283968" y="5517232"/>
            <a:ext cx="4860032" cy="1661993"/>
          </a:xfrm>
          <a:prstGeom prst="rect">
            <a:avLst/>
          </a:prstGeom>
          <a:noFill/>
        </p:spPr>
        <p:txBody>
          <a:bodyPr wrap="square" rtlCol="0">
            <a:spAutoFit/>
          </a:bodyPr>
          <a:lstStyle/>
          <a:p>
            <a:pPr lvl="0"/>
            <a:r>
              <a:rPr lang="cs-CZ" sz="2800" b="1" dirty="0" smtClean="0">
                <a:effectLst>
                  <a:outerShdw blurRad="38100" dist="38100" dir="2700000" algn="tl">
                    <a:srgbClr val="000000">
                      <a:alpha val="43137"/>
                    </a:srgbClr>
                  </a:outerShdw>
                </a:effectLst>
                <a:latin typeface="+mj-lt"/>
                <a:ea typeface="Calibri" pitchFamily="34" charset="0"/>
                <a:cs typeface="Times New Roman" pitchFamily="18" charset="0"/>
              </a:rPr>
              <a:t>To je dobrá rada pro stále pohybující se a stále leštící „válec“ církve. </a:t>
            </a:r>
            <a:endParaRPr lang="cs-CZ" sz="2800" b="1" dirty="0" smtClean="0">
              <a:effectLst>
                <a:outerShdw blurRad="38100" dist="38100" dir="2700000" algn="tl">
                  <a:srgbClr val="000000">
                    <a:alpha val="43137"/>
                  </a:srgbClr>
                </a:outerShdw>
              </a:effectLst>
              <a:latin typeface="+mj-lt"/>
              <a:cs typeface="Arial" pitchFamily="34" charset="0"/>
            </a:endParaRPr>
          </a:p>
          <a:p>
            <a:endParaRPr lang="cs-CZ"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964488" cy="2132856"/>
          </a:xfrm>
        </p:spPr>
        <p:txBody>
          <a:bodyPr>
            <a:noAutofit/>
          </a:bodyPr>
          <a:lstStyle/>
          <a:p>
            <a:pPr algn="ctr"/>
            <a:r>
              <a:rPr lang="cs-CZ" sz="2400" b="1" dirty="0" smtClean="0">
                <a:effectLst>
                  <a:outerShdw blurRad="38100" dist="38100" dir="2700000" algn="tl">
                    <a:srgbClr val="000000">
                      <a:alpha val="43137"/>
                    </a:srgbClr>
                  </a:outerShdw>
                </a:effectLst>
              </a:rPr>
              <a:t>„</a:t>
            </a:r>
            <a:r>
              <a:rPr lang="cs-CZ" sz="2400" b="1" i="1" dirty="0" smtClean="0">
                <a:effectLst>
                  <a:outerShdw blurRad="38100" dist="38100" dir="2700000" algn="tl">
                    <a:srgbClr val="000000">
                      <a:alpha val="43137"/>
                    </a:srgbClr>
                  </a:outerShdw>
                </a:effectLst>
              </a:rPr>
              <a:t>Máme však u Boha mocného prostředníka, jeho Syna Ježíše. Pevně se ho držme. Je schopen s námi spoluprožívat naše slabosti, protože procházel stejným</a:t>
            </a:r>
            <a:r>
              <a:rPr lang="cs-CZ" sz="3200" b="1" i="1" dirty="0" smtClean="0">
                <a:effectLst>
                  <a:outerShdw blurRad="38100" dist="38100" dir="2700000" algn="tl">
                    <a:srgbClr val="000000">
                      <a:alpha val="43137"/>
                    </a:srgbClr>
                  </a:outerShdw>
                </a:effectLst>
              </a:rPr>
              <a:t> </a:t>
            </a:r>
            <a:r>
              <a:rPr lang="cs-CZ" sz="2400" b="1" i="1" dirty="0" smtClean="0">
                <a:effectLst>
                  <a:outerShdw blurRad="38100" dist="38100" dir="2700000" algn="tl">
                    <a:srgbClr val="000000">
                      <a:alpha val="43137"/>
                    </a:srgbClr>
                  </a:outerShdw>
                </a:effectLst>
              </a:rPr>
              <a:t>pokušením jako my, ale nedal se jím </a:t>
            </a:r>
            <a:r>
              <a:rPr lang="cs-CZ" sz="2400" b="1" i="1" smtClean="0">
                <a:effectLst>
                  <a:outerShdw blurRad="38100" dist="38100" dir="2700000" algn="tl">
                    <a:srgbClr val="000000">
                      <a:alpha val="43137"/>
                    </a:srgbClr>
                  </a:outerShdw>
                </a:effectLst>
              </a:rPr>
              <a:t>nikdy svést        </a:t>
            </a:r>
            <a:r>
              <a:rPr lang="cs-CZ" sz="2400" b="1" i="1" dirty="0" smtClean="0">
                <a:effectLst>
                  <a:outerShdw blurRad="38100" dist="38100" dir="2700000" algn="tl">
                    <a:srgbClr val="000000">
                      <a:alpha val="43137"/>
                    </a:srgbClr>
                  </a:outerShdw>
                </a:effectLst>
              </a:rPr>
              <a:t>k hříchu. Proto směle přistupme k Bohu, který nás miluje, abychom dosáhli smilování a nalezli pomoc v čas tísně.“ </a:t>
            </a:r>
            <a:r>
              <a:rPr lang="cs-CZ" sz="2400" b="1" i="1" dirty="0" smtClean="0"/>
              <a:t>(</a:t>
            </a:r>
            <a:r>
              <a:rPr lang="cs-CZ" sz="2400" b="1" i="1" dirty="0" err="1" smtClean="0"/>
              <a:t>Žd</a:t>
            </a:r>
            <a:r>
              <a:rPr lang="cs-CZ" sz="2400" b="1" i="1" dirty="0" smtClean="0"/>
              <a:t> 4,14-16; SNC)</a:t>
            </a:r>
            <a:endParaRPr lang="cs-CZ" sz="2400" b="1" dirty="0"/>
          </a:p>
        </p:txBody>
      </p:sp>
      <p:sp>
        <p:nvSpPr>
          <p:cNvPr id="3" name="Zástupný symbol pro obsah 2"/>
          <p:cNvSpPr>
            <a:spLocks noGrp="1"/>
          </p:cNvSpPr>
          <p:nvPr>
            <p:ph idx="1"/>
          </p:nvPr>
        </p:nvSpPr>
        <p:spPr/>
        <p:txBody>
          <a:bodyPr/>
          <a:lstStyle/>
          <a:p>
            <a:endParaRPr lang="cs-CZ"/>
          </a:p>
        </p:txBody>
      </p:sp>
      <p:pic>
        <p:nvPicPr>
          <p:cNvPr id="37890" name="Picture 2" descr="Image result for pictures our high priest"/>
          <p:cNvPicPr>
            <a:picLocks noChangeAspect="1" noChangeArrowheads="1"/>
          </p:cNvPicPr>
          <p:nvPr/>
        </p:nvPicPr>
        <p:blipFill>
          <a:blip r:embed="rId2" cstate="print"/>
          <a:srcRect/>
          <a:stretch>
            <a:fillRect/>
          </a:stretch>
        </p:blipFill>
        <p:spPr bwMode="auto">
          <a:xfrm>
            <a:off x="1619672" y="2286000"/>
            <a:ext cx="6096000" cy="45720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2492896"/>
          </a:xfrm>
        </p:spPr>
        <p:txBody>
          <a:bodyPr>
            <a:normAutofit fontScale="90000"/>
          </a:bodyPr>
          <a:lstStyle/>
          <a:p>
            <a:pPr algn="ctr"/>
            <a:r>
              <a:rPr lang="cs-CZ" sz="2000" dirty="0" smtClean="0"/>
              <a:t/>
            </a:r>
            <a:br>
              <a:rPr lang="cs-CZ" sz="2000" dirty="0" smtClean="0"/>
            </a:br>
            <a:r>
              <a:rPr lang="cs-CZ" sz="2000" dirty="0" smtClean="0"/>
              <a:t>„</a:t>
            </a:r>
            <a:r>
              <a:rPr lang="cs-CZ" sz="3100" b="1" dirty="0" smtClean="0">
                <a:effectLst>
                  <a:outerShdw blurRad="38100" dist="38100" dir="2700000" algn="tl">
                    <a:srgbClr val="000000">
                      <a:alpha val="43137"/>
                    </a:srgbClr>
                  </a:outerShdw>
                </a:effectLst>
              </a:rPr>
              <a:t>Modlím se, aby v tomto novém roce se naše mysl zaměřila k jednomu cíli, k nebeskému cíli – uvidět Ježíše tváří v tvář.“ </a:t>
            </a:r>
            <a:r>
              <a:rPr lang="cs-CZ" sz="3100" dirty="0" smtClean="0"/>
              <a:t>Pastor Ted Wilson (</a:t>
            </a:r>
            <a:r>
              <a:rPr lang="cs-CZ" sz="3100" dirty="0" err="1" smtClean="0"/>
              <a:t>facebook</a:t>
            </a:r>
            <a:r>
              <a:rPr lang="cs-CZ" sz="3100" dirty="0" smtClean="0"/>
              <a:t>)</a:t>
            </a:r>
            <a:r>
              <a:rPr lang="en-US" dirty="0" smtClean="0"/>
              <a:t/>
            </a:r>
            <a:br>
              <a:rPr lang="en-US" dirty="0" smtClean="0"/>
            </a:br>
            <a:endParaRPr lang="cs-CZ" dirty="0"/>
          </a:p>
        </p:txBody>
      </p:sp>
      <p:sp>
        <p:nvSpPr>
          <p:cNvPr id="3" name="Zástupný symbol pro obsah 2"/>
          <p:cNvSpPr>
            <a:spLocks noGrp="1"/>
          </p:cNvSpPr>
          <p:nvPr>
            <p:ph idx="1"/>
          </p:nvPr>
        </p:nvSpPr>
        <p:spPr/>
        <p:txBody>
          <a:bodyPr/>
          <a:lstStyle/>
          <a:p>
            <a:endParaRPr lang="cs-CZ"/>
          </a:p>
        </p:txBody>
      </p:sp>
      <p:sp>
        <p:nvSpPr>
          <p:cNvPr id="4" name="TextovéPole 3"/>
          <p:cNvSpPr txBox="1"/>
          <p:nvPr/>
        </p:nvSpPr>
        <p:spPr>
          <a:xfrm>
            <a:off x="467544" y="332656"/>
            <a:ext cx="184731" cy="369332"/>
          </a:xfrm>
          <a:prstGeom prst="rect">
            <a:avLst/>
          </a:prstGeom>
          <a:noFill/>
        </p:spPr>
        <p:txBody>
          <a:bodyPr wrap="none" rtlCol="0">
            <a:spAutoFit/>
          </a:bodyPr>
          <a:lstStyle/>
          <a:p>
            <a:endParaRPr lang="cs-CZ" dirty="0"/>
          </a:p>
        </p:txBody>
      </p:sp>
      <p:pic>
        <p:nvPicPr>
          <p:cNvPr id="36866" name="Picture 2" descr="Na obrázku může být: sky , outdoor a nature, possible text that says '..forgetting those things which are behind and reaching forward to those things which are ahead press toward the goal for the prize of the upward call of God in Christ Jesus. Philippians 3:13-16 3:13 16 NKJV NKJV'"/>
          <p:cNvPicPr>
            <a:picLocks noChangeAspect="1" noChangeArrowheads="1"/>
          </p:cNvPicPr>
          <p:nvPr/>
        </p:nvPicPr>
        <p:blipFill>
          <a:blip r:embed="rId2" cstate="print"/>
          <a:srcRect/>
          <a:stretch>
            <a:fillRect/>
          </a:stretch>
        </p:blipFill>
        <p:spPr bwMode="auto">
          <a:xfrm>
            <a:off x="0" y="1916832"/>
            <a:ext cx="9144000" cy="4572000"/>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graphicFrame>
        <p:nvGraphicFramePr>
          <p:cNvPr id="2050" name="Object 2"/>
          <p:cNvGraphicFramePr>
            <a:graphicFrameLocks noChangeAspect="1"/>
          </p:cNvGraphicFramePr>
          <p:nvPr/>
        </p:nvGraphicFramePr>
        <p:xfrm>
          <a:off x="2149096" y="-34305"/>
          <a:ext cx="4871176" cy="6892305"/>
        </p:xfrm>
        <a:graphic>
          <a:graphicData uri="http://schemas.openxmlformats.org/presentationml/2006/ole">
            <p:oleObj spid="_x0000_s2050" name="Acrobat Document" r:id="rId3" imgW="4533701" imgH="6415755" progId="AcroExch.Document.DC">
              <p:embed/>
            </p:oleObj>
          </a:graphicData>
        </a:graphic>
      </p:graphicFrame>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1008112"/>
          </a:xfrm>
        </p:spPr>
        <p:txBody>
          <a:bodyPr/>
          <a:lstStyle/>
          <a:p>
            <a:pPr algn="ctr"/>
            <a:r>
              <a:rPr lang="cs-CZ" b="1" dirty="0" smtClean="0">
                <a:solidFill>
                  <a:srgbClr val="FF0000"/>
                </a:solidFill>
              </a:rPr>
              <a:t>Dopravní značky</a:t>
            </a:r>
            <a:endParaRPr lang="cs-CZ" b="1" dirty="0">
              <a:solidFill>
                <a:srgbClr val="FF0000"/>
              </a:solidFill>
            </a:endParaRPr>
          </a:p>
        </p:txBody>
      </p:sp>
      <p:sp>
        <p:nvSpPr>
          <p:cNvPr id="3" name="Zástupný symbol pro obsah 2"/>
          <p:cNvSpPr>
            <a:spLocks noGrp="1"/>
          </p:cNvSpPr>
          <p:nvPr>
            <p:ph idx="1"/>
          </p:nvPr>
        </p:nvSpPr>
        <p:spPr/>
        <p:txBody>
          <a:bodyPr/>
          <a:lstStyle/>
          <a:p>
            <a:endParaRPr lang="cs-CZ"/>
          </a:p>
        </p:txBody>
      </p:sp>
      <p:pic>
        <p:nvPicPr>
          <p:cNvPr id="33794" name="Picture 2" descr="Související obrázek"/>
          <p:cNvPicPr>
            <a:picLocks noChangeAspect="1" noChangeArrowheads="1"/>
          </p:cNvPicPr>
          <p:nvPr/>
        </p:nvPicPr>
        <p:blipFill>
          <a:blip r:embed="rId2" cstate="print"/>
          <a:srcRect/>
          <a:stretch>
            <a:fillRect/>
          </a:stretch>
        </p:blipFill>
        <p:spPr bwMode="auto">
          <a:xfrm>
            <a:off x="467544" y="1492796"/>
            <a:ext cx="8280920" cy="5365204"/>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20688"/>
          </a:xfrm>
        </p:spPr>
        <p:txBody>
          <a:bodyPr>
            <a:normAutofit fontScale="90000"/>
          </a:bodyPr>
          <a:lstStyle/>
          <a:p>
            <a:pPr algn="ctr"/>
            <a:r>
              <a:rPr lang="cs-CZ" b="1" dirty="0" smtClean="0">
                <a:solidFill>
                  <a:srgbClr val="FF0000"/>
                </a:solidFill>
              </a:rPr>
              <a:t>Dopravní značky</a:t>
            </a:r>
            <a:endParaRPr lang="cs-CZ" dirty="0"/>
          </a:p>
        </p:txBody>
      </p:sp>
      <p:sp>
        <p:nvSpPr>
          <p:cNvPr id="3" name="Zástupný symbol pro obsah 2"/>
          <p:cNvSpPr>
            <a:spLocks noGrp="1"/>
          </p:cNvSpPr>
          <p:nvPr>
            <p:ph idx="1"/>
          </p:nvPr>
        </p:nvSpPr>
        <p:spPr/>
        <p:txBody>
          <a:bodyPr/>
          <a:lstStyle/>
          <a:p>
            <a:endParaRPr lang="cs-CZ"/>
          </a:p>
        </p:txBody>
      </p:sp>
      <p:pic>
        <p:nvPicPr>
          <p:cNvPr id="32770" name="Picture 2" descr="Výsledek obrázku pro dopravní značky obrázky omalovánky"/>
          <p:cNvPicPr>
            <a:picLocks noChangeAspect="1" noChangeArrowheads="1"/>
          </p:cNvPicPr>
          <p:nvPr/>
        </p:nvPicPr>
        <p:blipFill>
          <a:blip r:embed="rId2" cstate="print"/>
          <a:srcRect/>
          <a:stretch>
            <a:fillRect/>
          </a:stretch>
        </p:blipFill>
        <p:spPr bwMode="auto">
          <a:xfrm>
            <a:off x="0" y="620688"/>
            <a:ext cx="9144000" cy="655272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smtClean="0">
                <a:solidFill>
                  <a:schemeClr val="tx1"/>
                </a:solidFill>
              </a:rPr>
              <a:t>Cesta do nebe - </a:t>
            </a:r>
            <a:r>
              <a:rPr lang="cs-CZ" sz="3600" b="1" dirty="0" smtClean="0">
                <a:solidFill>
                  <a:schemeClr val="tx1"/>
                </a:solidFill>
              </a:rPr>
              <a:t>znáš dopravní značku,  </a:t>
            </a:r>
            <a:br>
              <a:rPr lang="cs-CZ" sz="3600" b="1" dirty="0" smtClean="0">
                <a:solidFill>
                  <a:schemeClr val="tx1"/>
                </a:solidFill>
              </a:rPr>
            </a:br>
            <a:r>
              <a:rPr lang="cs-CZ" sz="3600" b="1" dirty="0" smtClean="0">
                <a:solidFill>
                  <a:schemeClr val="tx1"/>
                </a:solidFill>
              </a:rPr>
              <a:t>                                         která tě tam dovede?</a:t>
            </a:r>
            <a:endParaRPr lang="cs-CZ" b="1" dirty="0">
              <a:solidFill>
                <a:schemeClr val="tx1"/>
              </a:solidFill>
            </a:endParaRPr>
          </a:p>
        </p:txBody>
      </p:sp>
      <p:sp>
        <p:nvSpPr>
          <p:cNvPr id="3" name="Zástupný symbol pro obsah 2"/>
          <p:cNvSpPr>
            <a:spLocks noGrp="1"/>
          </p:cNvSpPr>
          <p:nvPr>
            <p:ph idx="1"/>
          </p:nvPr>
        </p:nvSpPr>
        <p:spPr/>
        <p:txBody>
          <a:bodyPr/>
          <a:lstStyle/>
          <a:p>
            <a:r>
              <a:rPr lang="cs-CZ" b="1" i="1" dirty="0" smtClean="0">
                <a:solidFill>
                  <a:srgbClr val="FF0000"/>
                </a:solidFill>
              </a:rPr>
              <a:t>„S pohledem upřeným</a:t>
            </a:r>
          </a:p>
          <a:p>
            <a:r>
              <a:rPr lang="cs-CZ" b="1" i="1" dirty="0" smtClean="0">
                <a:solidFill>
                  <a:srgbClr val="FF0000"/>
                </a:solidFill>
              </a:rPr>
              <a:t>na Ježíše“ (Žid 12,2)</a:t>
            </a:r>
            <a:endParaRPr lang="cs-CZ" b="1" i="1" dirty="0">
              <a:solidFill>
                <a:srgbClr val="FF0000"/>
              </a:solidFill>
            </a:endParaRPr>
          </a:p>
        </p:txBody>
      </p:sp>
      <p:pic>
        <p:nvPicPr>
          <p:cNvPr id="34818" name="Picture 2" descr="Výsledek obrázku pro traffic signs pictures to heaven"/>
          <p:cNvPicPr>
            <a:picLocks noChangeAspect="1" noChangeArrowheads="1"/>
          </p:cNvPicPr>
          <p:nvPr/>
        </p:nvPicPr>
        <p:blipFill>
          <a:blip r:embed="rId2" cstate="print"/>
          <a:srcRect/>
          <a:stretch>
            <a:fillRect/>
          </a:stretch>
        </p:blipFill>
        <p:spPr bwMode="auto">
          <a:xfrm>
            <a:off x="0" y="2996952"/>
            <a:ext cx="4499992" cy="3861048"/>
          </a:xfrm>
          <a:prstGeom prst="rect">
            <a:avLst/>
          </a:prstGeom>
          <a:noFill/>
        </p:spPr>
      </p:pic>
      <p:pic>
        <p:nvPicPr>
          <p:cNvPr id="34820" name="Picture 4" descr="Výsledek obrázku pro traffic signs pictures to heaven"/>
          <p:cNvPicPr>
            <a:picLocks noChangeAspect="1" noChangeArrowheads="1"/>
          </p:cNvPicPr>
          <p:nvPr/>
        </p:nvPicPr>
        <p:blipFill>
          <a:blip r:embed="rId3" cstate="print"/>
          <a:srcRect/>
          <a:stretch>
            <a:fillRect/>
          </a:stretch>
        </p:blipFill>
        <p:spPr bwMode="auto">
          <a:xfrm>
            <a:off x="4499992" y="1844824"/>
            <a:ext cx="4644008" cy="5013176"/>
          </a:xfrm>
          <a:prstGeom prst="rect">
            <a:avLst/>
          </a:prstGeom>
          <a:noFill/>
        </p:spPr>
      </p:pic>
      <p:sp>
        <p:nvSpPr>
          <p:cNvPr id="7" name="TextovéPole 6"/>
          <p:cNvSpPr txBox="1"/>
          <p:nvPr/>
        </p:nvSpPr>
        <p:spPr>
          <a:xfrm>
            <a:off x="2123728" y="692696"/>
            <a:ext cx="184731" cy="369332"/>
          </a:xfrm>
          <a:prstGeom prst="rect">
            <a:avLst/>
          </a:prstGeom>
          <a:noFill/>
        </p:spPr>
        <p:txBody>
          <a:bodyPr wrap="none" rtlCol="0">
            <a:spAutoFit/>
          </a:bodyPr>
          <a:lstStyle/>
          <a:p>
            <a:endParaRPr lang="cs-CZ"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
                                            <p:txEl>
                                              <p:pRg st="0" end="0"/>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ppt_x"/>
                                          </p:val>
                                        </p:tav>
                                        <p:tav tm="100000">
                                          <p:val>
                                            <p:strVal val="#ppt_x"/>
                                          </p:val>
                                        </p:tav>
                                      </p:tavLst>
                                    </p:anim>
                                    <p:anim calcmode="lin" valueType="num">
                                      <p:cBhvr additive="base">
                                        <p:cTn id="20"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Výsledek obrázku pro photos of semi precious stones"/>
          <p:cNvPicPr>
            <a:picLocks noChangeAspect="1" noChangeArrowheads="1"/>
          </p:cNvPicPr>
          <p:nvPr/>
        </p:nvPicPr>
        <p:blipFill>
          <a:blip r:embed="rId2" cstate="print"/>
          <a:srcRect/>
          <a:stretch>
            <a:fillRect/>
          </a:stretch>
        </p:blipFill>
        <p:spPr bwMode="auto">
          <a:xfrm>
            <a:off x="4355976" y="3284984"/>
            <a:ext cx="4320480" cy="3333750"/>
          </a:xfrm>
          <a:prstGeom prst="rect">
            <a:avLst/>
          </a:prstGeom>
          <a:noFill/>
        </p:spPr>
      </p:pic>
      <p:sp>
        <p:nvSpPr>
          <p:cNvPr id="2" name="Nadpis 1"/>
          <p:cNvSpPr>
            <a:spLocks noGrp="1"/>
          </p:cNvSpPr>
          <p:nvPr>
            <p:ph type="ctrTitle"/>
          </p:nvPr>
        </p:nvSpPr>
        <p:spPr/>
        <p:txBody>
          <a:bodyPr>
            <a:noAutofit/>
          </a:bodyPr>
          <a:lstStyle/>
          <a:p>
            <a:pPr algn="ctr"/>
            <a:r>
              <a:rPr lang="cs-CZ" sz="8800" dirty="0" smtClean="0"/>
              <a:t>Ostré hrany v církvi </a:t>
            </a:r>
            <a:endParaRPr lang="cs-CZ" sz="8800" dirty="0"/>
          </a:p>
        </p:txBody>
      </p:sp>
      <p:sp>
        <p:nvSpPr>
          <p:cNvPr id="3" name="Podnadpis 2"/>
          <p:cNvSpPr>
            <a:spLocks noGrp="1"/>
          </p:cNvSpPr>
          <p:nvPr>
            <p:ph type="subTitle" idx="1"/>
          </p:nvPr>
        </p:nvSpPr>
        <p:spPr/>
        <p:txBody>
          <a:bodyPr>
            <a:normAutofit lnSpcReduction="10000"/>
          </a:bodyPr>
          <a:lstStyle/>
          <a:p>
            <a:pPr algn="ctr"/>
            <a:r>
              <a:rPr lang="cs-CZ" sz="6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Bůh používá překvapivé nástroje</a:t>
            </a:r>
          </a:p>
          <a:p>
            <a:endParaRPr lang="cs-CZ"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704088"/>
            <a:ext cx="8229600" cy="852704"/>
          </a:xfrm>
        </p:spPr>
        <p:txBody>
          <a:bodyPr/>
          <a:lstStyle/>
          <a:p>
            <a:pPr algn="ctr"/>
            <a:r>
              <a:rPr lang="cs-CZ" sz="4800" dirty="0" smtClean="0">
                <a:latin typeface="Forte" pitchFamily="66" charset="0"/>
              </a:rPr>
              <a:t>Ostré hrany v církvi</a:t>
            </a:r>
            <a:endParaRPr lang="cs-CZ" dirty="0"/>
          </a:p>
        </p:txBody>
      </p:sp>
      <p:sp>
        <p:nvSpPr>
          <p:cNvPr id="5" name="Zástupný symbol pro obsah 4"/>
          <p:cNvSpPr>
            <a:spLocks noGrp="1"/>
          </p:cNvSpPr>
          <p:nvPr>
            <p:ph sz="half" idx="1"/>
          </p:nvPr>
        </p:nvSpPr>
        <p:spPr>
          <a:xfrm>
            <a:off x="323528" y="1700808"/>
            <a:ext cx="4172272" cy="4654117"/>
          </a:xfrm>
        </p:spPr>
        <p:txBody>
          <a:bodyPr>
            <a:normAutofit/>
          </a:bodyPr>
          <a:lstStyle/>
          <a:p>
            <a:pPr algn="ctr"/>
            <a:r>
              <a:rPr lang="cs-CZ" sz="2800" b="1" dirty="0" smtClean="0">
                <a:solidFill>
                  <a:srgbClr val="FF0000"/>
                </a:solidFill>
                <a:effectLst>
                  <a:outerShdw blurRad="38100" dist="38100" dir="2700000" algn="tl">
                    <a:srgbClr val="000000">
                      <a:alpha val="43137"/>
                    </a:srgbClr>
                  </a:outerShdw>
                </a:effectLst>
                <a:latin typeface="+mj-lt"/>
              </a:rPr>
              <a:t>Živý kámen a vyvolení lidé</a:t>
            </a:r>
            <a:endParaRPr lang="cs-CZ" sz="2800" b="1" dirty="0">
              <a:solidFill>
                <a:srgbClr val="FF0000"/>
              </a:solidFill>
              <a:effectLst>
                <a:outerShdw blurRad="38100" dist="38100" dir="2700000" algn="tl">
                  <a:srgbClr val="000000">
                    <a:alpha val="43137"/>
                  </a:srgbClr>
                </a:outerShdw>
              </a:effectLst>
              <a:latin typeface="+mj-lt"/>
            </a:endParaRPr>
          </a:p>
        </p:txBody>
      </p:sp>
      <p:sp>
        <p:nvSpPr>
          <p:cNvPr id="6" name="Zástupný symbol pro obsah 5"/>
          <p:cNvSpPr>
            <a:spLocks noGrp="1"/>
          </p:cNvSpPr>
          <p:nvPr>
            <p:ph sz="half" idx="2"/>
          </p:nvPr>
        </p:nvSpPr>
        <p:spPr>
          <a:xfrm>
            <a:off x="4648200" y="1920084"/>
            <a:ext cx="4495800" cy="4937915"/>
          </a:xfrm>
        </p:spPr>
        <p:txBody>
          <a:bodyPr/>
          <a:lstStyle/>
          <a:p>
            <a:r>
              <a:rPr lang="cs-CZ" b="1" i="1" dirty="0" smtClean="0">
                <a:effectLst>
                  <a:outerShdw blurRad="38100" dist="38100" dir="2700000" algn="tl">
                    <a:srgbClr val="000000">
                      <a:alpha val="43137"/>
                    </a:srgbClr>
                  </a:outerShdw>
                </a:effectLst>
                <a:latin typeface="+mj-lt"/>
              </a:rPr>
              <a:t>„A tak se zbavujte všech špatných vlastností, návyků  a pocitů. Mezi ně patří nečestnost, závist, pomluvy  a přetvářka.</a:t>
            </a:r>
          </a:p>
          <a:p>
            <a:r>
              <a:rPr lang="cs-CZ" b="1" i="1" dirty="0" smtClean="0">
                <a:effectLst>
                  <a:outerShdw blurRad="38100" dist="38100" dir="2700000" algn="tl">
                    <a:srgbClr val="000000">
                      <a:alpha val="43137"/>
                    </a:srgbClr>
                  </a:outerShdw>
                </a:effectLst>
                <a:latin typeface="+mj-lt"/>
              </a:rPr>
              <a:t>Přicházejte ke Kristu, kameni živému, který byl lidmi zavržen, ale před Bohem je vyvolený a vzácný. I vy buďte živými kameny, z nichž se staví duchovní dům.“ (1 </a:t>
            </a:r>
            <a:r>
              <a:rPr lang="cs-CZ" b="1" i="1" dirty="0" err="1" smtClean="0">
                <a:effectLst>
                  <a:outerShdw blurRad="38100" dist="38100" dir="2700000" algn="tl">
                    <a:srgbClr val="000000">
                      <a:alpha val="43137"/>
                    </a:srgbClr>
                  </a:outerShdw>
                </a:effectLst>
                <a:latin typeface="+mj-lt"/>
              </a:rPr>
              <a:t>Pt</a:t>
            </a:r>
            <a:r>
              <a:rPr lang="cs-CZ" b="1" i="1" dirty="0" smtClean="0">
                <a:effectLst>
                  <a:outerShdw blurRad="38100" dist="38100" dir="2700000" algn="tl">
                    <a:srgbClr val="000000">
                      <a:alpha val="43137"/>
                    </a:srgbClr>
                  </a:outerShdw>
                </a:effectLst>
                <a:latin typeface="+mj-lt"/>
              </a:rPr>
              <a:t> 2,1.4.5; SNC)</a:t>
            </a:r>
            <a:endParaRPr lang="cs-CZ" b="1" i="1" dirty="0">
              <a:effectLst>
                <a:outerShdw blurRad="38100" dist="38100" dir="2700000" algn="tl">
                  <a:srgbClr val="000000">
                    <a:alpha val="43137"/>
                  </a:srgbClr>
                </a:outerShdw>
              </a:effectLst>
              <a:latin typeface="+mj-lt"/>
            </a:endParaRPr>
          </a:p>
        </p:txBody>
      </p:sp>
      <p:sp>
        <p:nvSpPr>
          <p:cNvPr id="7" name="TextovéPole 6"/>
          <p:cNvSpPr txBox="1"/>
          <p:nvPr/>
        </p:nvSpPr>
        <p:spPr>
          <a:xfrm>
            <a:off x="251520" y="260648"/>
            <a:ext cx="184731" cy="369332"/>
          </a:xfrm>
          <a:prstGeom prst="rect">
            <a:avLst/>
          </a:prstGeom>
          <a:noFill/>
        </p:spPr>
        <p:txBody>
          <a:bodyPr wrap="none" rtlCol="0">
            <a:spAutoFit/>
          </a:bodyPr>
          <a:lstStyle/>
          <a:p>
            <a:endParaRPr lang="cs-CZ" dirty="0"/>
          </a:p>
        </p:txBody>
      </p:sp>
      <p:pic>
        <p:nvPicPr>
          <p:cNvPr id="1026" name="Picture 2" descr="Výsledek obrázku pro pictures of church built on basic stones Jesus 1 Peter 2:1 to 5"/>
          <p:cNvPicPr>
            <a:picLocks noChangeAspect="1" noChangeArrowheads="1"/>
          </p:cNvPicPr>
          <p:nvPr/>
        </p:nvPicPr>
        <p:blipFill>
          <a:blip r:embed="rId2" cstate="print"/>
          <a:srcRect/>
          <a:stretch>
            <a:fillRect/>
          </a:stretch>
        </p:blipFill>
        <p:spPr bwMode="auto">
          <a:xfrm>
            <a:off x="0" y="2564905"/>
            <a:ext cx="4572000" cy="4293096"/>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op-Stones-Simonstown3"/>
          <p:cNvPicPr>
            <a:picLocks noChangeAspect="1" noChangeArrowheads="1"/>
          </p:cNvPicPr>
          <p:nvPr/>
        </p:nvPicPr>
        <p:blipFill>
          <a:blip r:embed="rId2" cstate="print"/>
          <a:srcRect/>
          <a:stretch>
            <a:fillRect/>
          </a:stretch>
        </p:blipFill>
        <p:spPr bwMode="auto">
          <a:xfrm>
            <a:off x="395536" y="1412776"/>
            <a:ext cx="8352928" cy="5445224"/>
          </a:xfrm>
          <a:prstGeom prst="rect">
            <a:avLst/>
          </a:prstGeom>
          <a:noFill/>
        </p:spPr>
      </p:pic>
      <p:sp>
        <p:nvSpPr>
          <p:cNvPr id="2" name="Nadpis 1"/>
          <p:cNvSpPr>
            <a:spLocks noGrp="1"/>
          </p:cNvSpPr>
          <p:nvPr>
            <p:ph type="title"/>
          </p:nvPr>
        </p:nvSpPr>
        <p:spPr>
          <a:xfrm>
            <a:off x="457200" y="404664"/>
            <a:ext cx="8229600" cy="864096"/>
          </a:xfrm>
        </p:spPr>
        <p:txBody>
          <a:bodyPr>
            <a:normAutofit/>
          </a:bodyPr>
          <a:lstStyle/>
          <a:p>
            <a:pPr algn="ctr"/>
            <a:r>
              <a:rPr lang="cs-CZ" sz="4800" dirty="0" smtClean="0">
                <a:latin typeface="Forte" pitchFamily="66" charset="0"/>
              </a:rPr>
              <a:t>Ostré hrany v církvi </a:t>
            </a:r>
            <a:endParaRPr lang="cs-CZ" dirty="0"/>
          </a:p>
        </p:txBody>
      </p:sp>
      <p:sp>
        <p:nvSpPr>
          <p:cNvPr id="3" name="Zástupný symbol pro obsah 2"/>
          <p:cNvSpPr>
            <a:spLocks noGrp="1"/>
          </p:cNvSpPr>
          <p:nvPr>
            <p:ph idx="1"/>
          </p:nvPr>
        </p:nvSpPr>
        <p:spPr/>
        <p:txBody>
          <a:bodyPr/>
          <a:lstStyle/>
          <a:p>
            <a:r>
              <a:rPr lang="cs-CZ" dirty="0" smtClean="0">
                <a:solidFill>
                  <a:schemeClr val="bg1"/>
                </a:solidFill>
                <a:effectLst>
                  <a:outerShdw blurRad="38100" dist="38100" dir="2700000" algn="tl">
                    <a:srgbClr val="000000">
                      <a:alpha val="43137"/>
                    </a:srgbClr>
                  </a:outerShdw>
                </a:effectLst>
              </a:rPr>
              <a:t>továrna na zpracování vzácných minerálů se nachází v </a:t>
            </a:r>
            <a:r>
              <a:rPr lang="cs-CZ" dirty="0" err="1" smtClean="0">
                <a:solidFill>
                  <a:schemeClr val="bg1"/>
                </a:solidFill>
                <a:effectLst>
                  <a:outerShdw blurRad="38100" dist="38100" dir="2700000" algn="tl">
                    <a:srgbClr val="000000">
                      <a:alpha val="43137"/>
                    </a:srgbClr>
                  </a:outerShdw>
                </a:effectLst>
              </a:rPr>
              <a:t>Simonstown</a:t>
            </a:r>
            <a:r>
              <a:rPr lang="cs-CZ" dirty="0" smtClean="0">
                <a:solidFill>
                  <a:schemeClr val="bg1"/>
                </a:solidFill>
                <a:effectLst>
                  <a:outerShdw blurRad="38100" dist="38100" dir="2700000" algn="tl">
                    <a:srgbClr val="000000">
                      <a:alpha val="43137"/>
                    </a:srgbClr>
                  </a:outerShdw>
                </a:effectLst>
              </a:rPr>
              <a:t>, blízko Kapského města v Jihoafrické republice</a:t>
            </a:r>
            <a:endParaRPr lang="cs-CZ" dirty="0">
              <a:solidFill>
                <a:schemeClr val="bg1"/>
              </a:solidFill>
              <a:effectLst>
                <a:outerShdw blurRad="38100" dist="38100" dir="2700000" algn="tl">
                  <a:srgbClr val="000000">
                    <a:alpha val="43137"/>
                  </a:srgbClr>
                </a:outerShdw>
              </a:effectLst>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0"/>
            <a:ext cx="8229600" cy="908720"/>
          </a:xfrm>
        </p:spPr>
        <p:txBody>
          <a:bodyPr/>
          <a:lstStyle/>
          <a:p>
            <a:pPr algn="ctr"/>
            <a:r>
              <a:rPr lang="cs-CZ" sz="5400" dirty="0" smtClean="0">
                <a:latin typeface="Forte" pitchFamily="66" charset="0"/>
              </a:rPr>
              <a:t>Ostré hrany v církvi </a:t>
            </a:r>
            <a:endParaRPr lang="cs-CZ" dirty="0">
              <a:latin typeface="Forte" pitchFamily="66" charset="0"/>
            </a:endParaRPr>
          </a:p>
        </p:txBody>
      </p:sp>
      <p:sp>
        <p:nvSpPr>
          <p:cNvPr id="7" name="Zástupný symbol pro obsah 6"/>
          <p:cNvSpPr>
            <a:spLocks noGrp="1"/>
          </p:cNvSpPr>
          <p:nvPr>
            <p:ph idx="1"/>
          </p:nvPr>
        </p:nvSpPr>
        <p:spPr/>
        <p:txBody>
          <a:bodyPr/>
          <a:lstStyle/>
          <a:p>
            <a:endParaRPr lang="cs-CZ" dirty="0"/>
          </a:p>
        </p:txBody>
      </p:sp>
      <p:pic>
        <p:nvPicPr>
          <p:cNvPr id="1026" name="Picture 2" descr="Top-Stones-Simonstown5"/>
          <p:cNvPicPr>
            <a:picLocks noChangeAspect="1" noChangeArrowheads="1"/>
          </p:cNvPicPr>
          <p:nvPr/>
        </p:nvPicPr>
        <p:blipFill>
          <a:blip r:embed="rId2" cstate="print"/>
          <a:srcRect/>
          <a:stretch>
            <a:fillRect/>
          </a:stretch>
        </p:blipFill>
        <p:spPr bwMode="auto">
          <a:xfrm>
            <a:off x="0" y="908720"/>
            <a:ext cx="9144000" cy="594928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472</TotalTime>
  <Words>441</Words>
  <Application>Microsoft Office PowerPoint</Application>
  <PresentationFormat>Předvádění na obrazovce (4:3)</PresentationFormat>
  <Paragraphs>50</Paragraphs>
  <Slides>25</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27" baseType="lpstr">
      <vt:lpstr>Tok</vt:lpstr>
      <vt:lpstr>Acrobat Document</vt:lpstr>
      <vt:lpstr>Snímek 1</vt:lpstr>
      <vt:lpstr>Snímek 2</vt:lpstr>
      <vt:lpstr>Dopravní značky</vt:lpstr>
      <vt:lpstr>Dopravní značky</vt:lpstr>
      <vt:lpstr>Cesta do nebe - znáš dopravní značku,                                            která tě tam dovede?</vt:lpstr>
      <vt:lpstr>Ostré hrany v církvi </vt:lpstr>
      <vt:lpstr>Ostré hrany v církvi</vt:lpstr>
      <vt:lpstr>Ostré hrany v církvi </vt:lpstr>
      <vt:lpstr>Ostré hrany v církvi </vt:lpstr>
      <vt:lpstr>Ostré hrany v církvi </vt:lpstr>
      <vt:lpstr>Ostré hrany v církvi </vt:lpstr>
      <vt:lpstr>Ostré hrany v církvi</vt:lpstr>
      <vt:lpstr>Ostré hrany v církvi</vt:lpstr>
      <vt:lpstr>Ostré hrany v církvi</vt:lpstr>
      <vt:lpstr>Ostré hrany v církvi</vt:lpstr>
      <vt:lpstr>Ostré hrany v církvi</vt:lpstr>
      <vt:lpstr>Ostré hrany v církvi</vt:lpstr>
      <vt:lpstr>Ostré hrany v církvi</vt:lpstr>
      <vt:lpstr>Ostré hrany v církvi</vt:lpstr>
      <vt:lpstr>Ostré hrany v církvi</vt:lpstr>
      <vt:lpstr>Ostré hrany v církvi</vt:lpstr>
      <vt:lpstr>Ostré hrany v církvi</vt:lpstr>
      <vt:lpstr>„Máme však u Boha mocného prostředníka, jeho Syna Ježíše. Pevně se ho držme. Je schopen s námi spoluprožívat naše slabosti, protože procházel stejným pokušením jako my, ale nedal se jím nikdy svést        k hříchu. Proto směle přistupme k Bohu, který nás miluje, abychom dosáhli smilování a nalezli pomoc v čas tísně.“ (Žd 4,14-16; SNC)</vt:lpstr>
      <vt:lpstr> „Modlím se, aby v tomto novém roce se naše mysl zaměřila k jednomu cíli, k nebeskému cíli – uvidět Ježíše tváří v tvář.“ Pastor Ted Wilson (facebook) </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Ostré hrany v církvi</dc:title>
  <dc:creator>Enoch Martínek</dc:creator>
  <cp:lastModifiedBy>Enoch Martínek</cp:lastModifiedBy>
  <cp:revision>37</cp:revision>
  <dcterms:created xsi:type="dcterms:W3CDTF">2020-01-08T17:03:28Z</dcterms:created>
  <dcterms:modified xsi:type="dcterms:W3CDTF">2020-02-09T17:21:21Z</dcterms:modified>
</cp:coreProperties>
</file>