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9" r:id="rId3"/>
    <p:sldId id="278" r:id="rId4"/>
    <p:sldId id="280" r:id="rId5"/>
    <p:sldId id="284" r:id="rId6"/>
    <p:sldId id="282" r:id="rId7"/>
    <p:sldId id="285" r:id="rId8"/>
    <p:sldId id="286" r:id="rId9"/>
    <p:sldId id="283" r:id="rId10"/>
    <p:sldId id="287" r:id="rId11"/>
    <p:sldId id="281" r:id="rId12"/>
    <p:sldId id="256" r:id="rId13"/>
    <p:sldId id="263" r:id="rId14"/>
    <p:sldId id="276" r:id="rId15"/>
    <p:sldId id="261" r:id="rId16"/>
    <p:sldId id="259" r:id="rId17"/>
    <p:sldId id="257" r:id="rId18"/>
    <p:sldId id="258" r:id="rId19"/>
    <p:sldId id="262" r:id="rId20"/>
    <p:sldId id="260" r:id="rId21"/>
    <p:sldId id="264" r:id="rId22"/>
    <p:sldId id="265" r:id="rId23"/>
    <p:sldId id="266" r:id="rId24"/>
    <p:sldId id="268" r:id="rId25"/>
    <p:sldId id="267" r:id="rId26"/>
    <p:sldId id="270" r:id="rId27"/>
    <p:sldId id="269" r:id="rId28"/>
    <p:sldId id="271" r:id="rId29"/>
    <p:sldId id="272" r:id="rId30"/>
    <p:sldId id="273" r:id="rId31"/>
    <p:sldId id="274" r:id="rId32"/>
    <p:sldId id="275" r:id="rId33"/>
    <p:sldId id="28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0BE6-EB2B-4D65-AB95-530048FB23A5}" type="datetimeFigureOut">
              <a:rPr lang="cs-CZ" smtClean="0"/>
              <a:pPr/>
              <a:t>1. 10. 2021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A95C-9034-4F60-BC8C-C9B3E25E93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0BE6-EB2B-4D65-AB95-530048FB23A5}" type="datetimeFigureOut">
              <a:rPr lang="cs-CZ" smtClean="0"/>
              <a:pPr/>
              <a:t>1. 10. 2021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A95C-9034-4F60-BC8C-C9B3E25E93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0BE6-EB2B-4D65-AB95-530048FB23A5}" type="datetimeFigureOut">
              <a:rPr lang="cs-CZ" smtClean="0"/>
              <a:pPr/>
              <a:t>1. 10. 2021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A95C-9034-4F60-BC8C-C9B3E25E93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0BE6-EB2B-4D65-AB95-530048FB23A5}" type="datetimeFigureOut">
              <a:rPr lang="cs-CZ" smtClean="0"/>
              <a:pPr/>
              <a:t>1. 10. 2021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A95C-9034-4F60-BC8C-C9B3E25E93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0BE6-EB2B-4D65-AB95-530048FB23A5}" type="datetimeFigureOut">
              <a:rPr lang="cs-CZ" smtClean="0"/>
              <a:pPr/>
              <a:t>1. 10. 2021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A95C-9034-4F60-BC8C-C9B3E25E93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0BE6-EB2B-4D65-AB95-530048FB23A5}" type="datetimeFigureOut">
              <a:rPr lang="cs-CZ" smtClean="0"/>
              <a:pPr/>
              <a:t>1. 10. 2021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A95C-9034-4F60-BC8C-C9B3E25E93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0BE6-EB2B-4D65-AB95-530048FB23A5}" type="datetimeFigureOut">
              <a:rPr lang="cs-CZ" smtClean="0"/>
              <a:pPr/>
              <a:t>1. 10. 2021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A95C-9034-4F60-BC8C-C9B3E25E93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0BE6-EB2B-4D65-AB95-530048FB23A5}" type="datetimeFigureOut">
              <a:rPr lang="cs-CZ" smtClean="0"/>
              <a:pPr/>
              <a:t>1. 10. 2021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A95C-9034-4F60-BC8C-C9B3E25E93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0BE6-EB2B-4D65-AB95-530048FB23A5}" type="datetimeFigureOut">
              <a:rPr lang="cs-CZ" smtClean="0"/>
              <a:pPr/>
              <a:t>1. 10. 2021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A95C-9034-4F60-BC8C-C9B3E25E93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0BE6-EB2B-4D65-AB95-530048FB23A5}" type="datetimeFigureOut">
              <a:rPr lang="cs-CZ" smtClean="0"/>
              <a:pPr/>
              <a:t>1. 10. 2021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A95C-9034-4F60-BC8C-C9B3E25E93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B380BE6-EB2B-4D65-AB95-530048FB23A5}" type="datetimeFigureOut">
              <a:rPr lang="cs-CZ" smtClean="0"/>
              <a:pPr/>
              <a:t>1. 10. 2021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1FFA95C-9034-4F60-BC8C-C9B3E25E93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380BE6-EB2B-4D65-AB95-530048FB23A5}" type="datetimeFigureOut">
              <a:rPr lang="cs-CZ" smtClean="0"/>
              <a:pPr/>
              <a:t>1. 10. 2021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1FFA95C-9034-4F60-BC8C-C9B3E25E93F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Misijní příběhy pro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Severo-asijská a pacifická divize církve adventistů s.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: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Mongolsko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https://am.adventistmission.org/phpthumbsup/w/1000/h/500/zc/1/src/assets/public/resources/childrens-magazine/images/issues/2021/3Q/mqc21q3-he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792088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5058" name="Picture 2" descr="Může jít o obrázek 1 person , standing a ind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 descr="Není k dispozici žádný popis fotk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922902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98782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55848"/>
            <a:ext cx="8439472" cy="1673352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828800"/>
            <a:ext cx="8295456" cy="1499616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Svět bez Boha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23556" name="Picture 4" descr="A World without God | Higher Place Church w/ Angelo &amp; Veronica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625" y="0"/>
            <a:ext cx="5453753" cy="306896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 rot="10800000" flipV="1">
            <a:off x="0" y="522296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 činí člověka způsobilým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„vejít do slávy“? (1 </a:t>
            </a:r>
            <a:r>
              <a:rPr kumimoji="0" lang="cs-CZ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</a:t>
            </a:r>
            <a:r>
              <a:rPr kumimoji="0" lang="cs-C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2,12)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EAVEN UP | Stairs to heaven, Heaven tattoos, Akiane kramarik paint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„Víte přece, že jsme každého z vás jako otec své děti napomínali, povzbuzovali a zapřísahali, abyste vedli život důstojný Boha, který vás povolal do slávy svého království“ </a:t>
            </a:r>
          </a:p>
          <a:p>
            <a:r>
              <a:rPr lang="cs-CZ" sz="4400" b="1" dirty="0" smtClean="0"/>
              <a:t>(1 </a:t>
            </a:r>
            <a:r>
              <a:rPr lang="cs-CZ" sz="4400" b="1" dirty="0" err="1" smtClean="0"/>
              <a:t>Te</a:t>
            </a:r>
            <a:r>
              <a:rPr lang="cs-CZ" sz="4400" b="1" dirty="0" smtClean="0"/>
              <a:t> 2,11.12).</a:t>
            </a:r>
            <a:endParaRPr lang="cs-CZ" sz="4400" dirty="0" smtClean="0"/>
          </a:p>
          <a:p>
            <a:endParaRPr lang="cs-CZ" dirty="0"/>
          </a:p>
        </p:txBody>
      </p:sp>
      <p:sp>
        <p:nvSpPr>
          <p:cNvPr id="20482" name="AutoShape 2" descr="HEAVEN UP | Stairs to heaven, Heaven tattoos, Akiane kramarik paint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59"/>
            <a:ext cx="9144000" cy="5589241"/>
          </a:xfrm>
        </p:spPr>
        <p:txBody>
          <a:bodyPr/>
          <a:lstStyle/>
          <a:p>
            <a:r>
              <a:rPr lang="cs-CZ" dirty="0" smtClean="0"/>
              <a:t>Osnova:</a:t>
            </a:r>
          </a:p>
          <a:p>
            <a:pPr lvl="0"/>
            <a:r>
              <a:rPr lang="cs-CZ" b="1" dirty="0" smtClean="0"/>
              <a:t>I.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Ateisté a jim podobní – kdo to jsou?                     </a:t>
            </a:r>
            <a:r>
              <a:rPr lang="cs-CZ" b="1" dirty="0" smtClean="0"/>
              <a:t>(1 Sam 10,19)</a:t>
            </a:r>
            <a:endParaRPr lang="cs-CZ" dirty="0" smtClean="0"/>
          </a:p>
          <a:p>
            <a:pPr lvl="0"/>
            <a:r>
              <a:rPr lang="cs-CZ" b="1" dirty="0" smtClean="0"/>
              <a:t>II.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nebe odměnou jen pro věřící?                      </a:t>
            </a:r>
            <a:r>
              <a:rPr lang="cs-CZ" b="1" dirty="0" smtClean="0"/>
              <a:t>(Řím 2,14-16)</a:t>
            </a:r>
            <a:endParaRPr lang="cs-CZ" dirty="0" smtClean="0"/>
          </a:p>
          <a:p>
            <a:pPr lvl="0"/>
            <a:r>
              <a:rPr lang="cs-CZ" b="1" dirty="0" smtClean="0"/>
              <a:t>III.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Bůh soudí spravedlivě a podle pravdy</a:t>
            </a:r>
            <a:r>
              <a:rPr lang="cs-CZ" b="1" dirty="0" smtClean="0"/>
              <a:t>      (</a:t>
            </a:r>
            <a:r>
              <a:rPr lang="cs-CZ" b="1" dirty="0" err="1" smtClean="0"/>
              <a:t>Zj</a:t>
            </a:r>
            <a:r>
              <a:rPr lang="cs-CZ" b="1" dirty="0" smtClean="0"/>
              <a:t> 16,7) (TV 408-409)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The Apostle Paul&amp;#39;s Use of Genesis 1–3 in Romans 1 | Answers in Gene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278549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dventist Review Online | Can An Atheist Go To Heaven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Člověk, který se považuje za ateistu, leží na smrtelné posteli. Přátelé a rodina jsou shromážděni okolo a přemlouvají ho, aby přijal Krista jako svého osobního Spasitele dříve, než bude pozdě. Ale žel, nemoc vítězí, pacientovy oči se zavírají a jeho povrchní dech umlká. Umírá.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Ovšem zemřel navždycky? Je tato jeho volba na smrtelné posteli, kdy odmítnul Boha, a tím i poslední jiskřičku naděje, potvrzením jeho věčného zahynutí?</a:t>
            </a:r>
          </a:p>
          <a:p>
            <a:endParaRPr lang="cs-CZ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74711"/>
            <a:ext cx="2327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ateismus?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411960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sz="4400" b="1" dirty="0" smtClean="0"/>
              <a:t>Ateismus</a:t>
            </a:r>
            <a:r>
              <a:rPr lang="cs-CZ" sz="4400" dirty="0" smtClean="0"/>
              <a:t> (z řeckého </a:t>
            </a:r>
            <a:r>
              <a:rPr lang="el-GR" sz="4400" dirty="0" smtClean="0"/>
              <a:t>α, </a:t>
            </a:r>
            <a:r>
              <a:rPr lang="cs-CZ" sz="4400" dirty="0" smtClean="0"/>
              <a:t>a záporná předpona + </a:t>
            </a:r>
            <a:r>
              <a:rPr lang="el-GR" sz="4400" dirty="0" smtClean="0"/>
              <a:t>θέος, </a:t>
            </a:r>
            <a:r>
              <a:rPr lang="cs-CZ" sz="4400" dirty="0" err="1" smtClean="0"/>
              <a:t>theos</a:t>
            </a:r>
            <a:r>
              <a:rPr lang="cs-CZ" sz="4400" dirty="0" smtClean="0"/>
              <a:t> bůh), bezbožnost, život bez Boha či bohů, se obvykle chápe v širokém smyslu jako absence víry v Boha či duchovní bytosti nemateriální, nesvětské povahy či podstaty.</a:t>
            </a:r>
          </a:p>
          <a:p>
            <a:endParaRPr lang="cs-CZ" dirty="0"/>
          </a:p>
        </p:txBody>
      </p:sp>
      <p:pic>
        <p:nvPicPr>
          <p:cNvPr id="28674" name="Picture 2" descr="Religion Religious symbol Atheism Agnosticism Belief, true, angle,  christianity, text png | PNG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240982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5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Svět bez Boha</a:t>
            </a:r>
            <a: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/>
            </a:r>
            <a:br>
              <a:rPr lang="cs-CZ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endParaRPr lang="cs-CZ" dirty="0"/>
          </a:p>
        </p:txBody>
      </p:sp>
      <p:pic>
        <p:nvPicPr>
          <p:cNvPr id="4" name="Picture 2" descr="Life Without God | Sam Harr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5498"/>
            <a:ext cx="9144000" cy="56025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Ateismus jako 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 descr="Atheism High Res Stock Images | Shutter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71" y="1556792"/>
            <a:ext cx="8866917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31746" name="Picture 2" descr="Do many atheists turn agnostic in the face of impending death? - Qu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"/>
            <a:ext cx="74168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Adventisté v Mongolsku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6866" name="AutoShape 2" descr="Mongolsko,Mapa Mongolska,Základní informace o zemi,Počasí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68" name="AutoShape 4" descr="Mongolsko,Mapa Mongolska,Základní informace o zemi,Počasí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6870" name="Picture 6" descr="Mongolsko,Mapa Mongolska,Základní informace o zemi,Počasí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24936" cy="5517232"/>
          </a:xfrm>
          <a:prstGeom prst="rect">
            <a:avLst/>
          </a:prstGeom>
          <a:noFill/>
        </p:spPr>
      </p:pic>
      <p:pic>
        <p:nvPicPr>
          <p:cNvPr id="36872" name="Picture 8" descr="ADVENTISM IN MONGOLIA - Mongolia Mi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00" y="1340768"/>
            <a:ext cx="3314700" cy="16573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Boží bl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1484784"/>
            <a:ext cx="3672408" cy="514240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1026" name="AutoShape 2" descr="Boží blud"/>
          <p:cNvSpPr>
            <a:spLocks noChangeAspect="1" noChangeArrowheads="1"/>
          </p:cNvSpPr>
          <p:nvPr/>
        </p:nvSpPr>
        <p:spPr bwMode="auto">
          <a:xfrm>
            <a:off x="155575" y="-1020763"/>
            <a:ext cx="14478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Boží blud"/>
          <p:cNvSpPr>
            <a:spLocks noChangeAspect="1" noChangeArrowheads="1"/>
          </p:cNvSpPr>
          <p:nvPr/>
        </p:nvSpPr>
        <p:spPr bwMode="auto">
          <a:xfrm>
            <a:off x="155575" y="-1020763"/>
            <a:ext cx="14478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Boží blud"/>
          <p:cNvSpPr>
            <a:spLocks noChangeAspect="1" noChangeArrowheads="1"/>
          </p:cNvSpPr>
          <p:nvPr/>
        </p:nvSpPr>
        <p:spPr bwMode="auto">
          <a:xfrm>
            <a:off x="155575" y="-1020763"/>
            <a:ext cx="14478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Boží blud"/>
          <p:cNvSpPr>
            <a:spLocks noChangeAspect="1" noChangeArrowheads="1"/>
          </p:cNvSpPr>
          <p:nvPr/>
        </p:nvSpPr>
        <p:spPr bwMode="auto">
          <a:xfrm>
            <a:off x="155575" y="-1020763"/>
            <a:ext cx="14478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62880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0" y="1340768"/>
            <a:ext cx="5580112" cy="583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Budeme-li brát </a:t>
            </a:r>
            <a:r>
              <a:rPr lang="cs-CZ" sz="2800" b="1" dirty="0" err="1" smtClean="0"/>
              <a:t>Dawkinsovu</a:t>
            </a:r>
            <a:r>
              <a:rPr lang="cs-CZ" sz="2800" b="1" dirty="0" smtClean="0"/>
              <a:t> knihu </a:t>
            </a:r>
          </a:p>
          <a:p>
            <a:r>
              <a:rPr lang="cs-CZ" sz="2800" b="1" dirty="0" smtClean="0"/>
              <a:t>“Boží blud“ jako provokaci proti všemu náboženskému, tak nám neujde skutečnost, že spousta lidí se přiklání k jeho ateistickým dílům, poněvadž se jim zdá, jako by křesťanství ztrácelo plodnost. </a:t>
            </a:r>
          </a:p>
          <a:p>
            <a:r>
              <a:rPr lang="cs-CZ" sz="2800" b="1" dirty="0" smtClean="0"/>
              <a:t>Navíc </a:t>
            </a:r>
            <a:r>
              <a:rPr lang="cs-CZ" sz="2800" b="1" dirty="0" err="1" smtClean="0"/>
              <a:t>Dawkins</a:t>
            </a:r>
            <a:r>
              <a:rPr lang="cs-CZ" sz="2800" b="1" dirty="0" smtClean="0"/>
              <a:t> umí dobře zahrát na napjatou strunu lidské bezbožné přirozenosti. Řekněme si otevřeně, že čím vyšší je životní úroveň, tím nižší je potřeba Boha a Božích zákonů.                  </a:t>
            </a:r>
            <a:r>
              <a:rPr lang="cs-CZ" sz="2800" dirty="0" smtClean="0"/>
              <a:t>Miroslav Nepraš </a:t>
            </a:r>
            <a:endParaRPr lang="cs-CZ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„Vy jste ale dnes zavrhli svého Boha, který vás vysvobozuje ze všech vašich neštěstí a úzkostí“ (1 S 10,19; B21)</a:t>
            </a:r>
            <a:endParaRPr lang="cs-CZ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What Do You Do When Unbelievers See No Need for Jesus? by SermonCentral -  SermonCentr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791" y="1412776"/>
            <a:ext cx="4986209" cy="3329162"/>
          </a:xfrm>
          <a:prstGeom prst="rect">
            <a:avLst/>
          </a:prstGeom>
          <a:noFill/>
        </p:spPr>
      </p:pic>
      <p:pic>
        <p:nvPicPr>
          <p:cNvPr id="1028" name="Picture 4" descr="Apologetics Press - The Unbelievers&amp;#39; Examination of Jesus&amp;#39; Miracle in John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67240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s Jesus the Only Way to Heaven? - MemLok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344816" cy="54452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„Já jsem ta cesta, pravda a život. Nikdo nepřichází k Otci než skrze mne“ </a:t>
            </a:r>
            <a:r>
              <a:rPr lang="cs-CZ" dirty="0" smtClean="0"/>
              <a:t>(</a:t>
            </a:r>
            <a:r>
              <a:rPr lang="cs-CZ" b="1" dirty="0" err="1" smtClean="0"/>
              <a:t>Jn</a:t>
            </a:r>
            <a:r>
              <a:rPr lang="cs-CZ" b="1" dirty="0" smtClean="0"/>
              <a:t> 14,6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hristian Prophets Are on the Rise. What Happens When They&amp;#39;re Wrong? - The  New York Ti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03013"/>
            <a:ext cx="7031088" cy="395498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4988024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když se nějaký člověk nikdy nedověděl             o skutečném Ježíši? 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„</a:t>
            </a:r>
            <a:r>
              <a:rPr lang="cs-CZ" b="1" i="1" dirty="0" smtClean="0">
                <a:solidFill>
                  <a:srgbClr val="7030A0"/>
                </a:solidFill>
              </a:rPr>
              <a:t>Vystoupí totiž falešní Kristové a proroci“             </a:t>
            </a:r>
            <a:r>
              <a:rPr lang="cs-CZ" b="1" i="1" dirty="0" err="1" smtClean="0"/>
              <a:t>Mt</a:t>
            </a:r>
            <a:r>
              <a:rPr lang="cs-CZ" b="1" i="1" dirty="0" smtClean="0"/>
              <a:t> 24,24</a:t>
            </a:r>
            <a:endParaRPr lang="cs-CZ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alvation: Is Jesus Really the Only Way to Heaven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1299"/>
            <a:ext cx="8064896" cy="40767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896543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Pokud věčný život je cenou za léta sebezapírání a upřednostňování druhých, pak to skutečně stojí za námahu. Opravdu?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5106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</a:t>
            </a:r>
            <a:b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dostat do nebe?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773936"/>
            <a:ext cx="4495800" cy="462381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„Proč by někdo, kdo nebojoval dobrý boj víry – nebo dokonce ani nevěřil v Boží existenci – měl být vpuštěn na novou zem?“ 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HEAVEN vs. HELL BY KATHY M STORRIE — Story by Storrie ~ 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775" y="0"/>
            <a:ext cx="4848225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„Poskvrněný šat“ mé spravedlnosti      je nepoužitelný. 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Our Filthiness for His Righteousness | Adoring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3"/>
            <a:ext cx="7920880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4988024"/>
          </a:xfrm>
        </p:spPr>
        <p:txBody>
          <a:bodyPr>
            <a:normAutofit/>
          </a:bodyPr>
          <a:lstStyle/>
          <a:p>
            <a:r>
              <a:rPr lang="cs-CZ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spasení závisí </a:t>
            </a:r>
            <a:r>
              <a:rPr lang="cs-C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pouze</a:t>
            </a:r>
            <a:r>
              <a:rPr lang="cs-CZ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Kristově oběti</a:t>
            </a:r>
            <a:endParaRPr lang="cs-C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Why Does Salvation Come through Christ Alone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7776864" cy="46531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„Jestliže </a:t>
            </a:r>
            <a:r>
              <a:rPr lang="cs-CZ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nevěrci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přestože Boží zákon neznají, jednají podle svého svědomí tak, že je to v souladu s Božími příkazy, dokazují tím, že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Boží zákon skrytě existuje v jejich svědomí.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Ono je jejich zákonem, který je buď obviňuje, nebo obhajuje, a to se ukáže i v den soudu, kdy Bůh odhalí hlubiny lidského nitra“ </a:t>
            </a:r>
            <a:r>
              <a:rPr lang="cs-CZ" sz="3600" b="1" dirty="0" smtClean="0"/>
              <a:t>(Ř 2,14-16; SNC).</a:t>
            </a:r>
          </a:p>
          <a:p>
            <a:endParaRPr lang="cs-CZ" sz="3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„Ano, všemohoucí Pane, soudíš spravedlivě a podle pravdy.“</a:t>
            </a:r>
            <a:r>
              <a:rPr lang="cs-CZ" sz="4000" b="1" dirty="0" smtClean="0"/>
              <a:t>         (</a:t>
            </a:r>
            <a:r>
              <a:rPr lang="cs-CZ" sz="4000" b="1" dirty="0" err="1" smtClean="0"/>
              <a:t>Zj</a:t>
            </a:r>
            <a:r>
              <a:rPr lang="cs-CZ" sz="4000" b="1" dirty="0" smtClean="0"/>
              <a:t> 16,7; SNC)</a:t>
            </a:r>
            <a:endParaRPr lang="cs-CZ" sz="4000" dirty="0" smtClean="0"/>
          </a:p>
          <a:p>
            <a:endParaRPr lang="cs-CZ" dirty="0"/>
          </a:p>
        </p:txBody>
      </p:sp>
      <p:pic>
        <p:nvPicPr>
          <p:cNvPr id="28674" name="Picture 2" descr="The Apostle Paul&amp;#39;s Use of Genesis 1–3 in Romans 1 | Answers in Gene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21088"/>
            <a:ext cx="9144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re Than 1,000 Young People Gather for Evangelistic Meetings in Mongolia |  Adventist 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332408"/>
            <a:ext cx="3779912" cy="252559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Adventisté v Mongolsku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5191"/>
            <a:ext cx="8686800" cy="5082809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2400" dirty="0" smtClean="0"/>
          </a:p>
          <a:p>
            <a:r>
              <a:rPr lang="cs-CZ" sz="2400" b="1" dirty="0" smtClean="0"/>
              <a:t>Centrum adventistů v hlavním městě</a:t>
            </a:r>
          </a:p>
          <a:p>
            <a:r>
              <a:rPr lang="cs-CZ" sz="2400" b="1" dirty="0" smtClean="0"/>
              <a:t>Ulánbátar (1 390 tis. obyvatel).</a:t>
            </a:r>
          </a:p>
          <a:p>
            <a:r>
              <a:rPr lang="cs-CZ" sz="2400" b="1" dirty="0" smtClean="0"/>
              <a:t>Členové sboru s dětmi </a:t>
            </a:r>
          </a:p>
          <a:p>
            <a:r>
              <a:rPr lang="cs-CZ" sz="2400" b="1" dirty="0" smtClean="0"/>
              <a:t>Křest asi 1000 mladých při evangelizaci</a:t>
            </a:r>
            <a:endParaRPr lang="cs-CZ" sz="2400" b="1" dirty="0"/>
          </a:p>
        </p:txBody>
      </p:sp>
      <p:pic>
        <p:nvPicPr>
          <p:cNvPr id="1026" name="Picture 2" descr="ADVENTISM IN MONGOLIA - Mongolia Mi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026" y="1484784"/>
            <a:ext cx="3717974" cy="2736304"/>
          </a:xfrm>
          <a:prstGeom prst="rect">
            <a:avLst/>
          </a:prstGeom>
          <a:noFill/>
        </p:spPr>
      </p:pic>
      <p:pic>
        <p:nvPicPr>
          <p:cNvPr id="1028" name="Picture 4" descr="Adventist Review Online | In Mongolia, Adventist School Keeps Shining  during the Pandem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5420544" cy="2710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Second Resurrection - Shefalitay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75402"/>
            <a:ext cx="7560840" cy="53465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Touha věků str. 408-409; </a:t>
            </a:r>
            <a:r>
              <a:rPr lang="cs-CZ" sz="3600" dirty="0" smtClean="0"/>
              <a:t>DA 638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61662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„Lidé, které Kristus v den soudu pochválí, možná znali z teologie jen velmi málo, ale žili podle Božích zásad. Poddávali se vlivu Ducha svatého a byli požehnáním pro své okolí.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mezi pohany jsou dobří lidé. Dříve než k nim pronikla slova života, přátelili se s misionáři a s nasazením vlastního života jim pomáhali. Někteří pohané uctívají Boha a ani o tom neví. Nikdo jim totiž Boží světlo nezvěstoval. Přesto nezahynou.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Neznají sice psaný Boží zákon, naslouchají však jeho hlasu v přírodě a žijí podle něj. Jejich skutky dokazují, že Duch svatý zapůsobil na jejich srdce a Bůh je přijal za své děti.“ (EGW)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ow could humans have evolved and still be in the &amp;quot;Image of God&amp;quot;? -  Common-questions - BioLo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166" y="2708920"/>
            <a:ext cx="9265134" cy="41490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408176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/>
              <a:t>„Kristova láska se však neomezuje jen na určité skupiny lidí. Spasitel se ztotožňuje s každým člověkem.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98802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nedělá mezi lidmi rozdíly, stará se         o všechny stejně, všichni jsou jeho stvořením.“ (TV 409)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se ateista dostat do nebe?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„Ano, všemohoucí Pane, soudíš spravedlivě a podle pravdy.“</a:t>
            </a:r>
            <a:r>
              <a:rPr lang="cs-CZ" sz="4000" b="1" dirty="0" smtClean="0"/>
              <a:t>         (</a:t>
            </a:r>
            <a:r>
              <a:rPr lang="cs-CZ" sz="4000" b="1" dirty="0" err="1" smtClean="0"/>
              <a:t>Zj</a:t>
            </a:r>
            <a:r>
              <a:rPr lang="cs-CZ" sz="4000" b="1" dirty="0" smtClean="0"/>
              <a:t> 16,7; SNC)</a:t>
            </a:r>
            <a:endParaRPr lang="cs-CZ" sz="4000" dirty="0" smtClean="0"/>
          </a:p>
          <a:p>
            <a:endParaRPr lang="cs-CZ" dirty="0"/>
          </a:p>
        </p:txBody>
      </p:sp>
      <p:pic>
        <p:nvPicPr>
          <p:cNvPr id="28674" name="Picture 2" descr="The Apostle Paul&amp;#39;s Use of Genesis 1–3 in Romans 1 | Answers in Gene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21088"/>
            <a:ext cx="9144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Čtyři koně Převalského z pražské zoo převezl do Mongolska armádní speciál -  Aktuálně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09924"/>
            <a:ext cx="6477000" cy="3648076"/>
          </a:xfrm>
          <a:prstGeom prst="rect">
            <a:avLst/>
          </a:prstGeom>
          <a:noFill/>
        </p:spPr>
      </p:pic>
      <p:pic>
        <p:nvPicPr>
          <p:cNvPr id="4" name="Obrázek 3" descr="Batzul Ganbold, 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1399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Kdo dal zvířatům jména?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32040"/>
          </a:xfrm>
        </p:spPr>
        <p:txBody>
          <a:bodyPr/>
          <a:lstStyle/>
          <a:p>
            <a:r>
              <a:rPr lang="cs-CZ" b="1" dirty="0" err="1" smtClean="0"/>
              <a:t>Batzul</a:t>
            </a:r>
            <a:r>
              <a:rPr lang="cs-CZ" b="1" dirty="0" smtClean="0"/>
              <a:t>  </a:t>
            </a:r>
            <a:r>
              <a:rPr lang="cs-CZ" b="1" dirty="0" err="1" smtClean="0"/>
              <a:t>Ganbold</a:t>
            </a:r>
            <a:r>
              <a:rPr lang="cs-CZ" b="1" dirty="0" smtClean="0"/>
              <a:t>, 30 let</a:t>
            </a:r>
          </a:p>
          <a:p>
            <a:endParaRPr lang="cs-CZ" b="1" dirty="0" smtClean="0"/>
          </a:p>
          <a:p>
            <a:pPr lvl="8"/>
            <a:r>
              <a:rPr lang="cs-CZ" sz="3200" b="1" dirty="0" smtClean="0"/>
              <a:t>                                kůň Převalského</a:t>
            </a:r>
          </a:p>
          <a:p>
            <a:endParaRPr lang="cs-CZ" dirty="0"/>
          </a:p>
        </p:txBody>
      </p:sp>
      <p:sp>
        <p:nvSpPr>
          <p:cNvPr id="37890" name="AutoShape 2" descr="Čtyři koně Převalského z pražské zoo převezl do Mongolska armádní speciál - 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2" name="AutoShape 4" descr="Čtyři koně Převalského z pražské zoo převezl do Mongolska armádní speciál -  Aktuálně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986" name="Picture 2" descr="Může jít o obrázek 1 person a ind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on niñ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Kdo dal zvířatům jména?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276056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„Předtím totiž Bůh přivedl k člověku, jemuž dal jméno Adam, všechny druhy zvířat a ptáků, aby je pojmenoval. Adam to s radostí udělal.“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(</a:t>
            </a:r>
            <a:r>
              <a:rPr lang="cs-CZ" dirty="0" smtClean="0"/>
              <a:t>Gen 2,19.20; SNC)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3010" name="Picture 2" descr="Může jít o obrázek 1 oso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4034" name="Picture 2" descr="Může jít o obrázek 1 person a 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Kdo dal zvířatům jména?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id you know Adam named all the... - The Dutch Atheist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4283968" cy="5445224"/>
          </a:xfrm>
          <a:prstGeom prst="rect">
            <a:avLst/>
          </a:prstGeom>
          <a:noFill/>
        </p:spPr>
      </p:pic>
      <p:pic>
        <p:nvPicPr>
          <p:cNvPr id="1028" name="Picture 4" descr="Adam Naming the Anim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788024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1787</TotalTime>
  <Words>771</Words>
  <Application>Microsoft Office PowerPoint</Application>
  <PresentationFormat>Předvádění na obrazovce (4:3)</PresentationFormat>
  <Paragraphs>87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Modul</vt:lpstr>
      <vt:lpstr>Misijní příběhy pro děti</vt:lpstr>
      <vt:lpstr>Adventisté v Mongolsku</vt:lpstr>
      <vt:lpstr>Adventisté v Mongolsku</vt:lpstr>
      <vt:lpstr>Kdo dal zvířatům jména?</vt:lpstr>
      <vt:lpstr>Snímek 5</vt:lpstr>
      <vt:lpstr>Kdo dal zvířatům jména?</vt:lpstr>
      <vt:lpstr>Snímek 7</vt:lpstr>
      <vt:lpstr>Snímek 8</vt:lpstr>
      <vt:lpstr>Kdo dal zvířatům jména?</vt:lpstr>
      <vt:lpstr>Snímek 10</vt:lpstr>
      <vt:lpstr>Snímek 11</vt:lpstr>
      <vt:lpstr>Může se ateista dostat do nebe?</vt:lpstr>
      <vt:lpstr>Může se ateista dostat do nebe?</vt:lpstr>
      <vt:lpstr>Může se ateista dostat do nebe?</vt:lpstr>
      <vt:lpstr>Může se ateista dostat do nebe?</vt:lpstr>
      <vt:lpstr>Co je ateismus?</vt:lpstr>
      <vt:lpstr>Svět bez Boha </vt:lpstr>
      <vt:lpstr>Ateismus jako náboženství</vt:lpstr>
      <vt:lpstr>Snímek 19</vt:lpstr>
      <vt:lpstr>Může se ateista dostat do nebe?</vt:lpstr>
      <vt:lpstr>Může se ateista dostat do nebe?</vt:lpstr>
      <vt:lpstr>Může se ateista dostat do nebe?</vt:lpstr>
      <vt:lpstr>Může se ateista dostat do nebe?</vt:lpstr>
      <vt:lpstr>Může se ateista dostat do nebe?</vt:lpstr>
      <vt:lpstr>Může se ateista  dostat do nebe?</vt:lpstr>
      <vt:lpstr>Může se ateista dostat do nebe?</vt:lpstr>
      <vt:lpstr>Může se ateista dostat do nebe?</vt:lpstr>
      <vt:lpstr>Může se ateista dostat do nebe?</vt:lpstr>
      <vt:lpstr>Může se ateista dostat do nebe?</vt:lpstr>
      <vt:lpstr>Může se ateista dostat do nebe?</vt:lpstr>
      <vt:lpstr>Touha věků str. 408-409; DA 638</vt:lpstr>
      <vt:lpstr>„Kristova láska se však neomezuje jen na určité skupiny lidí. Spasitel se ztotožňuje s každým člověkem.</vt:lpstr>
      <vt:lpstr>Může se ateista dostat do nebe?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se ateista dostat do nebe?</dc:title>
  <dc:creator>Enoch Martínek</dc:creator>
  <cp:lastModifiedBy>Enoch Martínek</cp:lastModifiedBy>
  <cp:revision>34</cp:revision>
  <dcterms:created xsi:type="dcterms:W3CDTF">2021-09-15T12:27:31Z</dcterms:created>
  <dcterms:modified xsi:type="dcterms:W3CDTF">2021-10-01T19:34:21Z</dcterms:modified>
</cp:coreProperties>
</file>