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0" r:id="rId3"/>
    <p:sldId id="261" r:id="rId4"/>
    <p:sldId id="263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56" r:id="rId13"/>
    <p:sldId id="258" r:id="rId14"/>
    <p:sldId id="257" r:id="rId15"/>
    <p:sldId id="270" r:id="rId16"/>
    <p:sldId id="271" r:id="rId17"/>
    <p:sldId id="279" r:id="rId18"/>
    <p:sldId id="272" r:id="rId19"/>
    <p:sldId id="273" r:id="rId20"/>
    <p:sldId id="274" r:id="rId21"/>
    <p:sldId id="275" r:id="rId22"/>
    <p:sldId id="280" r:id="rId23"/>
    <p:sldId id="278" r:id="rId24"/>
    <p:sldId id="276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37" autoAdjust="0"/>
  </p:normalViewPr>
  <p:slideViewPr>
    <p:cSldViewPr>
      <p:cViewPr varScale="1">
        <p:scale>
          <a:sx n="64" d="100"/>
          <a:sy n="64" d="100"/>
        </p:scale>
        <p:origin x="-77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FFD5F66-46C5-4771-BE1F-257A8C47A221}" type="datetimeFigureOut">
              <a:rPr lang="cs-CZ" smtClean="0"/>
              <a:pPr/>
              <a:t>19. 2. 2021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79E3E07-707F-4C4A-B4DF-D1AC512A6C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5F66-46C5-4771-BE1F-257A8C47A221}" type="datetimeFigureOut">
              <a:rPr lang="cs-CZ" smtClean="0"/>
              <a:pPr/>
              <a:t>19. 2. 2021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3E07-707F-4C4A-B4DF-D1AC512A6C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5F66-46C5-4771-BE1F-257A8C47A221}" type="datetimeFigureOut">
              <a:rPr lang="cs-CZ" smtClean="0"/>
              <a:pPr/>
              <a:t>19. 2. 2021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3E07-707F-4C4A-B4DF-D1AC512A6C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5F66-46C5-4771-BE1F-257A8C47A221}" type="datetimeFigureOut">
              <a:rPr lang="cs-CZ" smtClean="0"/>
              <a:pPr/>
              <a:t>19. 2. 2021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3E07-707F-4C4A-B4DF-D1AC512A6C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FFD5F66-46C5-4771-BE1F-257A8C47A221}" type="datetimeFigureOut">
              <a:rPr lang="cs-CZ" smtClean="0"/>
              <a:pPr/>
              <a:t>19. 2. 2021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79E3E07-707F-4C4A-B4DF-D1AC512A6C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5F66-46C5-4771-BE1F-257A8C47A221}" type="datetimeFigureOut">
              <a:rPr lang="cs-CZ" smtClean="0"/>
              <a:pPr/>
              <a:t>19. 2. 2021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3E07-707F-4C4A-B4DF-D1AC512A6C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5F66-46C5-4771-BE1F-257A8C47A221}" type="datetimeFigureOut">
              <a:rPr lang="cs-CZ" smtClean="0"/>
              <a:pPr/>
              <a:t>19. 2. 2021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3E07-707F-4C4A-B4DF-D1AC512A6C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5F66-46C5-4771-BE1F-257A8C47A221}" type="datetimeFigureOut">
              <a:rPr lang="cs-CZ" smtClean="0"/>
              <a:pPr/>
              <a:t>19. 2. 2021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3E07-707F-4C4A-B4DF-D1AC512A6C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5F66-46C5-4771-BE1F-257A8C47A221}" type="datetimeFigureOut">
              <a:rPr lang="cs-CZ" smtClean="0"/>
              <a:pPr/>
              <a:t>19. 2. 2021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3E07-707F-4C4A-B4DF-D1AC512A6C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5F66-46C5-4771-BE1F-257A8C47A221}" type="datetimeFigureOut">
              <a:rPr lang="cs-CZ" smtClean="0"/>
              <a:pPr/>
              <a:t>19. 2. 2021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3E07-707F-4C4A-B4DF-D1AC512A6C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5F66-46C5-4771-BE1F-257A8C47A221}" type="datetimeFigureOut">
              <a:rPr lang="cs-CZ" smtClean="0"/>
              <a:pPr/>
              <a:t>19. 2. 2021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3E07-707F-4C4A-B4DF-D1AC512A6C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FFD5F66-46C5-4771-BE1F-257A8C47A221}" type="datetimeFigureOut">
              <a:rPr lang="cs-CZ" smtClean="0"/>
              <a:pPr/>
              <a:t>19. 2. 2021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79E3E07-707F-4C4A-B4DF-D1AC512A6C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solidFill>
            <a:srgbClr val="0000FF"/>
          </a:solidFill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FFFF00"/>
                </a:solidFill>
              </a:rPr>
              <a:t>Papoušek kakadu - KOKI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cs-CZ" sz="3200" b="1" dirty="0" smtClean="0">
                <a:solidFill>
                  <a:srgbClr val="002060"/>
                </a:solidFill>
              </a:rPr>
              <a:t>Příběh pro děti</a:t>
            </a:r>
            <a:endParaRPr lang="cs-CZ" sz="3200" b="1" dirty="0">
              <a:solidFill>
                <a:srgbClr val="002060"/>
              </a:solidFill>
            </a:endParaRPr>
          </a:p>
        </p:txBody>
      </p:sp>
      <p:pic>
        <p:nvPicPr>
          <p:cNvPr id="4" name="Obrázek 3" descr="Cockatoos of Australi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318" y="0"/>
            <a:ext cx="4753042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507288" cy="990600"/>
          </a:xfrm>
        </p:spPr>
        <p:txBody>
          <a:bodyPr>
            <a:normAutofit/>
          </a:bodyPr>
          <a:lstStyle/>
          <a:p>
            <a:r>
              <a:rPr lang="cs-CZ" sz="4400" b="1" dirty="0" err="1" smtClean="0"/>
              <a:t>Koronakrize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5602" name="Picture 2" descr="Image result for pictures of corovirus and figures in the Czech republ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492896"/>
            <a:ext cx="9144000" cy="4365104"/>
          </a:xfrm>
          <a:prstGeom prst="rect">
            <a:avLst/>
          </a:prstGeom>
          <a:noFill/>
        </p:spPr>
      </p:pic>
      <p:pic>
        <p:nvPicPr>
          <p:cNvPr id="25604" name="Picture 4" descr="Image result for pictures of corovirus and figures in the Czech republ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2077" y="0"/>
            <a:ext cx="5201923" cy="292494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K čemu jsme povoláni v době pandemie?</a:t>
            </a:r>
            <a:br>
              <a:rPr lang="cs-CZ" b="1" dirty="0" smtClean="0">
                <a:solidFill>
                  <a:srgbClr val="00206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6626" name="Picture 2" descr="https://kafkadesk.org/wp-content/uploads/2020/09/charles-bridge-prague-coronavi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3320" y="-2497968"/>
            <a:ext cx="8878812" cy="4995936"/>
          </a:xfrm>
          <a:prstGeom prst="rect">
            <a:avLst/>
          </a:prstGeom>
          <a:noFill/>
        </p:spPr>
      </p:pic>
      <p:pic>
        <p:nvPicPr>
          <p:cNvPr id="26628" name="Picture 4" descr="Image result for pictures of corovirus and figures in the Czech republ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9227226" cy="566124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5400" b="1" dirty="0" smtClean="0">
                <a:solidFill>
                  <a:srgbClr val="CC00CC"/>
                </a:solidFill>
              </a:rPr>
              <a:t>KRISTUS PŘICHÁZÍ!</a:t>
            </a:r>
            <a:endParaRPr lang="cs-CZ" sz="5400" b="1" dirty="0">
              <a:solidFill>
                <a:srgbClr val="CC00CC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5124450"/>
            <a:ext cx="8892480" cy="533400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 smtClean="0">
                <a:solidFill>
                  <a:srgbClr val="002060"/>
                </a:solidFill>
              </a:rPr>
              <a:t>K čemu jsme povoláni v době pandemie?</a:t>
            </a:r>
            <a:endParaRPr lang="cs-CZ" sz="3200" b="1" dirty="0">
              <a:solidFill>
                <a:srgbClr val="002060"/>
              </a:solidFill>
            </a:endParaRPr>
          </a:p>
        </p:txBody>
      </p:sp>
      <p:pic>
        <p:nvPicPr>
          <p:cNvPr id="14338" name="Picture 2" descr="Image result for images of john the baptist preaching and adventist of seventh d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400600" cy="372355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b="1" dirty="0" smtClean="0">
                <a:solidFill>
                  <a:srgbClr val="CC00CC"/>
                </a:solidFill>
              </a:rPr>
              <a:t>KRISTUS PŘICHÁZÍ!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2060"/>
                </a:solidFill>
              </a:rPr>
              <a:t>K čemu jsme povoláni v době pandemie?</a:t>
            </a:r>
          </a:p>
          <a:p>
            <a:r>
              <a:rPr lang="cs-CZ" b="1" dirty="0" smtClean="0">
                <a:solidFill>
                  <a:srgbClr val="002060"/>
                </a:solidFill>
              </a:rPr>
              <a:t>K čemu jsme povoláni v době pandemie?</a:t>
            </a:r>
          </a:p>
          <a:p>
            <a:r>
              <a:rPr lang="cs-CZ" sz="2800" b="1" dirty="0" smtClean="0">
                <a:solidFill>
                  <a:srgbClr val="002060"/>
                </a:solidFill>
              </a:rPr>
              <a:t>K čemu jsme povoláni v době pandemie?</a:t>
            </a:r>
          </a:p>
          <a:p>
            <a:endParaRPr lang="cs-CZ" dirty="0"/>
          </a:p>
        </p:txBody>
      </p:sp>
      <p:pic>
        <p:nvPicPr>
          <p:cNvPr id="15362" name="Picture 2" descr="Image result for images of john the baptist preaching and adventist of seventh d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704966" cy="4896544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251520" y="2924944"/>
            <a:ext cx="889248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b="1" dirty="0" smtClean="0">
              <a:solidFill>
                <a:srgbClr val="002060"/>
              </a:solidFill>
            </a:endParaRPr>
          </a:p>
          <a:p>
            <a:pPr algn="ctr"/>
            <a:endParaRPr lang="cs-CZ" b="1" dirty="0">
              <a:solidFill>
                <a:srgbClr val="002060"/>
              </a:solidFill>
            </a:endParaRPr>
          </a:p>
          <a:p>
            <a:pPr algn="ctr"/>
            <a:endParaRPr lang="cs-CZ" b="1" dirty="0" smtClean="0">
              <a:solidFill>
                <a:srgbClr val="002060"/>
              </a:solidFill>
            </a:endParaRPr>
          </a:p>
          <a:p>
            <a:pPr algn="ctr"/>
            <a:endParaRPr lang="cs-CZ" b="1" dirty="0">
              <a:solidFill>
                <a:srgbClr val="002060"/>
              </a:solidFill>
            </a:endParaRPr>
          </a:p>
          <a:p>
            <a:pPr algn="ctr"/>
            <a:endParaRPr lang="cs-CZ" b="1" dirty="0" smtClean="0">
              <a:solidFill>
                <a:srgbClr val="002060"/>
              </a:solidFill>
            </a:endParaRPr>
          </a:p>
          <a:p>
            <a:pPr algn="ctr"/>
            <a:endParaRPr lang="cs-CZ" b="1" dirty="0">
              <a:solidFill>
                <a:srgbClr val="002060"/>
              </a:solidFill>
            </a:endParaRPr>
          </a:p>
          <a:p>
            <a:pPr algn="ctr"/>
            <a:endParaRPr lang="cs-CZ" b="1" dirty="0" smtClean="0">
              <a:solidFill>
                <a:srgbClr val="002060"/>
              </a:solidFill>
            </a:endParaRPr>
          </a:p>
          <a:p>
            <a:pPr algn="ctr"/>
            <a:endParaRPr lang="cs-CZ" b="1" dirty="0">
              <a:solidFill>
                <a:srgbClr val="002060"/>
              </a:solidFill>
            </a:endParaRPr>
          </a:p>
          <a:p>
            <a:pPr algn="ctr"/>
            <a:endParaRPr lang="cs-CZ" b="1" dirty="0" smtClean="0">
              <a:solidFill>
                <a:srgbClr val="002060"/>
              </a:solidFill>
            </a:endParaRPr>
          </a:p>
          <a:p>
            <a:pPr algn="ctr"/>
            <a:endParaRPr lang="cs-CZ" b="1" dirty="0">
              <a:solidFill>
                <a:srgbClr val="002060"/>
              </a:solidFill>
            </a:endParaRPr>
          </a:p>
          <a:p>
            <a:pPr algn="ctr"/>
            <a:endParaRPr lang="cs-CZ" b="1" dirty="0" smtClean="0">
              <a:solidFill>
                <a:srgbClr val="002060"/>
              </a:solidFill>
            </a:endParaRPr>
          </a:p>
          <a:p>
            <a:pPr algn="ctr"/>
            <a:r>
              <a:rPr lang="cs-CZ" sz="3200" b="1" dirty="0" smtClean="0">
                <a:solidFill>
                  <a:srgbClr val="002060"/>
                </a:solidFill>
              </a:rPr>
              <a:t>K čemu jsme povoláni v době pandemie? </a:t>
            </a:r>
          </a:p>
          <a:p>
            <a:pPr algn="ctr"/>
            <a:endParaRPr lang="cs-CZ" sz="3200" b="1" dirty="0">
              <a:solidFill>
                <a:srgbClr val="002060"/>
              </a:solidFill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-4324406"/>
            <a:ext cx="11417806" cy="1027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„Jan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b="1" i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b="1" i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b="1" i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b="1" i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b="1" i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b="1" i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b="1" i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b="1" i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b="1" i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b="1" i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b="1" i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b="1" i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b="1" i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b="1" i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b="1" i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b="1" i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b="1" i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b="1" i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„Jan dostal nejvyšší úkol ze všech lidí: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r>
              <a:rPr kumimoji="0" lang="cs-CZ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oznámit, že </a:t>
            </a:r>
            <a:r>
              <a:rPr kumimoji="0" lang="cs-CZ" sz="28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Kristus přichází!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r>
              <a:rPr kumimoji="0" lang="cs-CZ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A přece i ten nejnepatrnější,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kdo se dočkal a uvěřil,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</a:t>
            </a:r>
            <a:r>
              <a:rPr kumimoji="0" lang="cs-CZ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byl poctěn více než Jan.“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cs-CZ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Lk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7,28; SNC)</a:t>
            </a:r>
            <a:endParaRPr kumimoji="0" lang="cs-CZ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363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363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363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363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3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mages of john the baptist preach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0682" y="253172"/>
            <a:ext cx="5007582" cy="660482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b="1" dirty="0" smtClean="0">
                <a:solidFill>
                  <a:srgbClr val="CC00CC"/>
                </a:solidFill>
              </a:rPr>
              <a:t>KRISTUS PŘICHÁZÍ!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smtClean="0"/>
              <a:t>Starý                                                                                           </a:t>
            </a:r>
            <a:r>
              <a:rPr lang="cs-CZ" b="1" dirty="0" smtClean="0"/>
              <a:t>             </a:t>
            </a:r>
            <a:r>
              <a:rPr lang="cs-CZ" b="1" dirty="0" smtClean="0"/>
              <a:t>Nový</a:t>
            </a:r>
          </a:p>
          <a:p>
            <a:r>
              <a:rPr lang="cs-CZ" b="1" dirty="0" smtClean="0"/>
              <a:t>Zákon                                                                                           </a:t>
            </a:r>
            <a:r>
              <a:rPr lang="cs-CZ" b="1" dirty="0" smtClean="0"/>
              <a:t>           </a:t>
            </a:r>
            <a:r>
              <a:rPr lang="cs-CZ" b="1" dirty="0" err="1" smtClean="0"/>
              <a:t>Zákon</a:t>
            </a:r>
            <a:r>
              <a:rPr lang="cs-CZ" b="1" dirty="0" smtClean="0"/>
              <a:t>  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 err="1" smtClean="0"/>
              <a:t>Mal</a:t>
            </a:r>
            <a:r>
              <a:rPr lang="cs-CZ" b="1" dirty="0" smtClean="0"/>
              <a:t> 3,23.24</a:t>
            </a:r>
          </a:p>
          <a:p>
            <a:endParaRPr lang="cs-CZ" b="1" dirty="0" smtClean="0"/>
          </a:p>
          <a:p>
            <a:r>
              <a:rPr lang="cs-CZ" b="1" dirty="0" err="1" smtClean="0"/>
              <a:t>Iz</a:t>
            </a:r>
            <a:r>
              <a:rPr lang="cs-CZ" b="1" dirty="0" smtClean="0"/>
              <a:t> 40,3-5</a:t>
            </a:r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sz="3000" b="1" dirty="0" smtClean="0"/>
          </a:p>
          <a:p>
            <a:endParaRPr lang="cs-CZ" sz="3000" b="1" dirty="0" smtClean="0"/>
          </a:p>
          <a:p>
            <a:pPr algn="ctr"/>
            <a:r>
              <a:rPr lang="cs-CZ" sz="3000" b="1" dirty="0" smtClean="0"/>
              <a:t> </a:t>
            </a:r>
            <a:r>
              <a:rPr lang="cs-CZ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„Z pouště volá hlas: Připravte Pánu cestu a odstraňte mu překážky! </a:t>
            </a:r>
            <a:r>
              <a:rPr lang="cs-CZ" sz="3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Zasypejte</a:t>
            </a:r>
            <a:r>
              <a:rPr lang="cs-CZ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všechny strže, srovnejte každou horu a pahorek, napřimte křivé stezky a uhlaďte hrbolaté pěšiny, dříve než se zjeví Boží Vysvoboditel všem!“ (</a:t>
            </a:r>
            <a:r>
              <a:rPr lang="cs-CZ" sz="3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Lk</a:t>
            </a:r>
            <a:r>
              <a:rPr lang="cs-CZ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3,4-6; SNC).</a:t>
            </a:r>
          </a:p>
          <a:p>
            <a:r>
              <a:rPr lang="cs-CZ" b="1" dirty="0" smtClean="0"/>
              <a:t> </a:t>
            </a:r>
            <a:endParaRPr lang="cs-CZ" b="1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b="1" dirty="0" smtClean="0">
                <a:solidFill>
                  <a:srgbClr val="CC00CC"/>
                </a:solidFill>
              </a:rPr>
              <a:t>KRISTUS PŘICHÁZÍ!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7650" name="Picture 2" descr="Image result for pictures of John Baptist his mis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62577"/>
            <a:ext cx="8774378" cy="5318751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-5343744"/>
            <a:ext cx="9144000" cy="1220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„Vy chytráci! Myslíte, že se vykroutíte z Božího soudu jako hadi?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Ovoce pokání jsou činy; dokažte jimi,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že se opravdu chcete změnit!“ (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Lk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3,7-8; SNC)</a:t>
            </a: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195736" y="1556792"/>
            <a:ext cx="39709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„Čiňte pokání!“</a:t>
            </a:r>
            <a:endParaRPr lang="cs-CZ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5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5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1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51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51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2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52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52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65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ictures of preaching of John Bapt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016"/>
            <a:ext cx="4572001" cy="3284984"/>
          </a:xfrm>
          <a:prstGeom prst="rect">
            <a:avLst/>
          </a:prstGeom>
          <a:noFill/>
        </p:spPr>
      </p:pic>
      <p:pic>
        <p:nvPicPr>
          <p:cNvPr id="1026" name="Picture 2" descr="Image result for Pictures of preaching of John Bapti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276872"/>
            <a:ext cx="5436096" cy="458112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rgbClr val="CC00CC"/>
                </a:solidFill>
              </a:rPr>
              <a:t>KRISTUS PŘICHÁZÍ!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9144000" cy="4937760"/>
          </a:xfrm>
        </p:spPr>
        <p:txBody>
          <a:bodyPr/>
          <a:lstStyle/>
          <a:p>
            <a:r>
              <a:rPr lang="cs-CZ" b="1" dirty="0" smtClean="0"/>
              <a:t>Zvěstování o příchodu Božího království</a:t>
            </a:r>
            <a:endParaRPr lang="cs-CZ" dirty="0" smtClean="0"/>
          </a:p>
          <a:p>
            <a:r>
              <a:rPr lang="cs-CZ" dirty="0" smtClean="0"/>
              <a:t>„Janova slova na posluchače silně zapůsobila a přesvědčila je.“ (TV 62; DA 107). </a:t>
            </a:r>
          </a:p>
          <a:p>
            <a:endParaRPr lang="cs-CZ" dirty="0" smtClean="0"/>
          </a:p>
          <a:p>
            <a: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„Co jen máme dělat?“ </a:t>
            </a:r>
          </a:p>
          <a:p>
            <a:r>
              <a:rPr lang="cs-CZ" dirty="0" smtClean="0"/>
              <a:t>(</a:t>
            </a:r>
            <a:r>
              <a:rPr lang="cs-CZ" dirty="0" err="1" smtClean="0"/>
              <a:t>Lk</a:t>
            </a:r>
            <a:r>
              <a:rPr lang="cs-CZ" dirty="0" smtClean="0"/>
              <a:t> 3,10)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260648"/>
            <a:ext cx="112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79512" y="371703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C00CC"/>
                </a:solidFill>
              </a:rPr>
              <a:t>KRISTUS PŘICHÁZÍ!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r>
              <a:rPr lang="cs-CZ" b="1" dirty="0" smtClean="0"/>
              <a:t>Zvěstování o konci světa a o tom, že se plní proroctví poslední doby, nevytvořilo komunitu lidí, kteří by neměli nic společného s okolním světem. Naopak dalo zrod takovému společenství, které vedlo své členy k osobnímu zájmu o své bližní.</a:t>
            </a:r>
          </a:p>
          <a:p>
            <a:r>
              <a:rPr lang="cs-CZ" dirty="0" smtClean="0"/>
              <a:t>Tuto skutečnost potvrzuje židovsko-římský historik z 1. století po </a:t>
            </a:r>
            <a:r>
              <a:rPr lang="cs-CZ" dirty="0" err="1" smtClean="0"/>
              <a:t>Kr</a:t>
            </a:r>
            <a:r>
              <a:rPr lang="cs-CZ" dirty="0" smtClean="0"/>
              <a:t>., který napsal, že Jan Křtitel přikazoval Židům,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“aby se chovali navzájem jeden k druhému bezúhonně a zároveň spravedlivě, k Bohu projevovali zbožnost, a pak se nechali pokřtít… Mnohé zástupy k němu přicházely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a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tím, co slyšeli, byli hluboce zasaženi.“ </a:t>
            </a:r>
            <a:r>
              <a:rPr lang="cs-CZ" dirty="0" smtClean="0"/>
              <a:t>(</a:t>
            </a:r>
            <a:r>
              <a:rPr lang="cs-CZ" dirty="0" err="1" smtClean="0"/>
              <a:t>Josefus</a:t>
            </a:r>
            <a:r>
              <a:rPr lang="cs-CZ" dirty="0" smtClean="0"/>
              <a:t> Flavius, Židovské starožitnosti s. 18).</a:t>
            </a:r>
          </a:p>
          <a:p>
            <a:endParaRPr lang="cs-CZ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result for Pictures of charity from the first christian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73087" y="1052736"/>
            <a:ext cx="6435217" cy="580526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rgbClr val="CC00CC"/>
                </a:solidFill>
              </a:rPr>
              <a:t>KRISTUS PŘICHÁZÍ!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92500" lnSpcReduction="20000"/>
          </a:bodyPr>
          <a:lstStyle/>
          <a:p>
            <a:endParaRPr lang="cs-CZ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3200" b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Věrné a poctivé kázání tohoto eschatologického poselství o přípravě cesty pro první příchod Ježíše vyvolalo v tehdejší společnosti zájem vzájemně si pomáhat. Už se nedistancovali od lidí ve světě, ale věnovali se trpícím a pečovali o potřebné. Takový výsledek může být pro někoho překvapující. Jak může pouhé zvěstování kázání způsobit, aby lidé, kteří mají „nebeské smýšlení, usilovali o dobro na zemi“? (Sk 1,9-11) </a:t>
            </a:r>
          </a:p>
          <a:p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scontent-dus1-1.xx.fbcdn.net/v/t1.0-0/p228x119/131698213_1308137686217144_5867235451926360520_o.jpg?_nc_cat=101&amp;ccb=2&amp;_nc_sid=730e14&amp;_nc_ohc=F4fvKqbdJvoAX_9kPIs&amp;_nc_ht=scontent-dus1-1.xx&amp;tp=6&amp;oh=dab87187df13f7ca7371a1747378a12d&amp;oe=60475C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6969" y="1196752"/>
            <a:ext cx="4197031" cy="54006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rgbClr val="CC00CC"/>
                </a:solidFill>
              </a:rPr>
              <a:t>KRISTUS PŘICHÁZÍ!</a:t>
            </a:r>
            <a:endParaRPr lang="cs-CZ" sz="36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>
          <a:xfrm>
            <a:off x="0" y="1052736"/>
            <a:ext cx="4932040" cy="5805264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„Vraťte se k Janovi a povězte mu o tom, co jste viděli a slyšeli: slepí vidí, chromí chodí, malomocní jsou uzdravováni, hluší slyší, mrtví vstávají k životu a ti, kteří u lidí neznamenají nic, jsou ujišťováni, že Bůh s nimi počítá.“ (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11,4.5; SNC).</a:t>
            </a:r>
          </a:p>
          <a:p>
            <a:endParaRPr lang="cs-CZ" dirty="0" smtClean="0"/>
          </a:p>
          <a:p>
            <a:r>
              <a:rPr lang="cs-CZ" dirty="0" smtClean="0"/>
              <a:t>Ježíš věděl, že Jan rozezná napětí mezi věcmi posledními (eschatologickými) a časnými.  Ježíš věděl, že Jan pochopí, že </a:t>
            </a:r>
            <a:r>
              <a:rPr lang="cs-CZ" u="sng" dirty="0" smtClean="0"/>
              <a:t>naděje pro věčnost nevyvolává lhostejnost vůči současnému světu, ale naopak zasvěcuje ještě k obětavější službě. </a:t>
            </a:r>
          </a:p>
          <a:p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▷ Australian parakeet -【Exotic Birds】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8092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990600"/>
          </a:xfrm>
        </p:spPr>
        <p:txBody>
          <a:bodyPr/>
          <a:lstStyle/>
          <a:p>
            <a:pPr algn="r"/>
            <a:r>
              <a:rPr lang="cs-CZ" b="1" dirty="0" smtClean="0">
                <a:solidFill>
                  <a:srgbClr val="CC00CC"/>
                </a:solidFill>
              </a:rPr>
              <a:t>KRISTUS PŘICHÁZÍ!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537319" y="1052736"/>
            <a:ext cx="7606681" cy="517623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0722" name="AutoShape 2" descr="Image result for Pictures of charity of christians, AD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724" name="AutoShape 4" descr="Image result for Pictures of charity of christians, AD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726" name="AutoShape 6" descr="Image result for Pictures of charity of christians, AD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728" name="AutoShape 8" descr="Image result for Pictures of charity of christians, AD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730" name="AutoShape 10" descr="Image result for Pictures of charity of christians, ADRA"/>
          <p:cNvSpPr>
            <a:spLocks noChangeAspect="1" noChangeArrowheads="1"/>
          </p:cNvSpPr>
          <p:nvPr/>
        </p:nvSpPr>
        <p:spPr bwMode="auto">
          <a:xfrm>
            <a:off x="0" y="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732" name="AutoShape 12" descr="Image result for Pictures of charity of christians, AD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734" name="AutoShape 14" descr="Image result for Pictures of charity of christians, AD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36" name="Picture 16" descr="https://scontent-dus1-1.xx.fbcdn.net/v/t1.0-9/p720x720/92517087_2857948650957101_480244306527911936_o.jpg?_nc_cat=108&amp;ccb=2&amp;_nc_sid=730e14&amp;_nc_ohc=oZk9oFPpNxAAX-2s3CT&amp;_nc_ht=scontent-dus1-1.xx&amp;tp=6&amp;oh=932091ca669e409a9f57ab708c05e816&amp;oe=604714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5285"/>
            <a:ext cx="4824536" cy="6432715"/>
          </a:xfrm>
          <a:prstGeom prst="rect">
            <a:avLst/>
          </a:prstGeom>
          <a:noFill/>
        </p:spPr>
      </p:pic>
      <p:pic>
        <p:nvPicPr>
          <p:cNvPr id="30738" name="Picture 18" descr="Image result for Pictures of charity of christians, AD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124744"/>
            <a:ext cx="5796136" cy="5733256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age result for Pictures of feeding of croud by Jes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rgbClr val="CC00CC"/>
                </a:solidFill>
              </a:rPr>
              <a:t>KRISTUS PŘICHÁZÍ!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8686800" cy="4937760"/>
          </a:xfrm>
        </p:spPr>
        <p:txBody>
          <a:bodyPr/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„Kam by chodili, dejte jim najíst vy!“ </a:t>
            </a:r>
            <a:r>
              <a:rPr lang="cs-CZ" dirty="0" smtClean="0"/>
              <a:t>(</a:t>
            </a:r>
            <a:r>
              <a:rPr lang="cs-CZ" dirty="0" err="1" smtClean="0"/>
              <a:t>Mt</a:t>
            </a:r>
            <a:r>
              <a:rPr lang="cs-CZ" dirty="0" smtClean="0"/>
              <a:t> 14,13-16; SNC)</a:t>
            </a:r>
          </a:p>
          <a:p>
            <a:endParaRPr lang="cs-CZ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C00CC"/>
                </a:solidFill>
              </a:rPr>
              <a:t>KRISTUS PŘICHÁZÍ!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44000" cy="4937760"/>
          </a:xfrm>
        </p:spPr>
        <p:txBody>
          <a:bodyPr/>
          <a:lstStyle/>
          <a:p>
            <a:r>
              <a:rPr lang="cs-CZ" b="1" dirty="0" smtClean="0"/>
              <a:t>„Opravdu, mezi všemi lidmi, kteří se kdy narodili, není nikdo, kdo by převyšoval svým posláním Jana Křtitele“ </a:t>
            </a:r>
            <a:r>
              <a:rPr lang="cs-CZ" dirty="0" smtClean="0"/>
              <a:t>(</a:t>
            </a:r>
            <a:r>
              <a:rPr lang="cs-CZ" dirty="0" err="1" smtClean="0"/>
              <a:t>Mt</a:t>
            </a:r>
            <a:r>
              <a:rPr lang="cs-CZ" dirty="0" smtClean="0"/>
              <a:t> 11,11; SNC).</a:t>
            </a:r>
            <a:endParaRPr lang="cs-CZ" dirty="0"/>
          </a:p>
        </p:txBody>
      </p:sp>
      <p:pic>
        <p:nvPicPr>
          <p:cNvPr id="5" name="Picture 2" descr="Image result for Pictures of preaching of John Bapt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276872"/>
            <a:ext cx="5436096" cy="4581128"/>
          </a:xfrm>
          <a:prstGeom prst="rect">
            <a:avLst/>
          </a:prstGeom>
          <a:noFill/>
        </p:spPr>
      </p:pic>
      <p:pic>
        <p:nvPicPr>
          <p:cNvPr id="7" name="Picture 4" descr="Image result for Pictures of preaching of John Bapti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4572001" cy="3284984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sz="3600" b="1" dirty="0" smtClean="0">
                <a:solidFill>
                  <a:srgbClr val="CC00CC"/>
                </a:solidFill>
              </a:rPr>
              <a:t>KRISTUS PŘICHÁZÍ!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44000" cy="5638800"/>
          </a:xfrm>
        </p:spPr>
        <p:txBody>
          <a:bodyPr>
            <a:normAutofit lnSpcReduction="10000"/>
          </a:bodyPr>
          <a:lstStyle/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 V naší době,  právě před příchodem Ježíše Krista na nebeských oblacích,  má být konáno podobné dílo jako Janovo.</a:t>
            </a:r>
            <a:r>
              <a:rPr lang="cs-CZ" dirty="0" smtClean="0"/>
              <a:t> </a:t>
            </a:r>
            <a:r>
              <a:rPr lang="cs-CZ" b="1" dirty="0" smtClean="0"/>
              <a:t>Bůh povolává takové muže a ženy,  kteří připraví lid,  aby obstál ve veliký den Páně. Poselství,  které předcházelo veřejnému Kristovu vystoupení</a:t>
            </a:r>
            <a:r>
              <a:rPr lang="cs-CZ" b="1" smtClean="0"/>
              <a:t>,  znělo</a:t>
            </a:r>
            <a:r>
              <a:rPr lang="cs-CZ" b="1" dirty="0" smtClean="0"/>
              <a:t>: změňte své smýšlení,  celníci a hříšníci,  změňte své smýšlení,  i vy saduceové a farizeové</a:t>
            </a:r>
            <a:r>
              <a:rPr lang="cs-CZ" b="1" smtClean="0"/>
              <a:t>:  „</a:t>
            </a:r>
            <a:r>
              <a:rPr lang="cs-CZ" b="1" dirty="0" smtClean="0"/>
              <a:t>Pokání čiňte,  nebo se přiblížilo království nebeské.“ Jeho lid,  který věří v brzký Kristův příchod,  má nést poselství:  „Připrav se na setkání se svým Bohem.“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smtClean="0"/>
              <a:t>(Amos 4,12) </a:t>
            </a:r>
          </a:p>
          <a:p>
            <a:r>
              <a:rPr lang="cs-CZ" b="1" dirty="0" smtClean="0"/>
              <a:t>Naše zvěstování musí být právě tak adresné,  jaké kázal Jan.  Máme-li přinést podobné poselství jako Jan, musíme jako on prožít duchovní zkušenosti. S pohledem upřeným na Ježíše budeme ztrácet se zřetele sami sebe.“ </a:t>
            </a:r>
            <a:r>
              <a:rPr lang="cs-CZ" dirty="0" smtClean="0"/>
              <a:t>(GW 55)</a:t>
            </a:r>
            <a:endParaRPr lang="cs-CZ" dirty="0"/>
          </a:p>
        </p:txBody>
      </p:sp>
      <p:pic>
        <p:nvPicPr>
          <p:cNvPr id="1028" name="Picture 4" descr="Image result for Picture of book Gospel work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-603448"/>
            <a:ext cx="2466975" cy="1847851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3275856" y="764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Image result for Pictures of helping people in pandem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34475" cy="594928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rgbClr val="CC00CC"/>
                </a:solidFill>
              </a:rPr>
              <a:t>KRISTUS PŘICHÁZÍ!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1052736"/>
            <a:ext cx="9144000" cy="493776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Očekávání věčnosti prostřednictvím apokalyptických kázání zaměřených na Božího Beránka může a bude nás dnes mobilizovat, podobně jako před 20 stoletími na březích Jordánu. Budeme s rozpjatýma rukama, soucitnými srdci a otevřenými domovy nabízet pomoc zraněnému světu.</a:t>
            </a:r>
          </a:p>
          <a:p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dirty="0" smtClean="0">
                <a:solidFill>
                  <a:srgbClr val="002060"/>
                </a:solidFill>
              </a:rPr>
              <a:t>K</a:t>
            </a:r>
          </a:p>
          <a:p>
            <a:endParaRPr lang="cs-CZ" b="1" dirty="0" smtClean="0">
              <a:solidFill>
                <a:srgbClr val="002060"/>
              </a:solidFill>
            </a:endParaRPr>
          </a:p>
          <a:p>
            <a:pPr algn="ctr"/>
            <a:r>
              <a:rPr lang="cs-CZ" b="1" dirty="0" smtClean="0">
                <a:solidFill>
                  <a:schemeClr val="bg1"/>
                </a:solidFill>
              </a:rPr>
              <a:t>K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 smtClean="0">
                <a:solidFill>
                  <a:schemeClr val="bg1"/>
                </a:solidFill>
              </a:rPr>
              <a:t>čemu jsme povoláni v době pandemie?</a:t>
            </a:r>
            <a:r>
              <a:rPr lang="cs-CZ" b="1" dirty="0" smtClean="0">
                <a:solidFill>
                  <a:srgbClr val="002060"/>
                </a:solidFill>
              </a:rPr>
              <a:t/>
            </a:r>
            <a:br>
              <a:rPr lang="cs-CZ" b="1" dirty="0" smtClean="0">
                <a:solidFill>
                  <a:srgbClr val="002060"/>
                </a:solidFill>
              </a:rPr>
            </a:b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Australian King-Parrot - The Australian Muse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68952" cy="648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>
            <a:normAutofit/>
          </a:bodyPr>
          <a:lstStyle/>
          <a:p>
            <a:pPr algn="ctr"/>
            <a:r>
              <a:rPr lang="cs-CZ" sz="4400" b="1" dirty="0" smtClean="0">
                <a:solidFill>
                  <a:srgbClr val="FFFF00"/>
                </a:solidFill>
              </a:rPr>
              <a:t>Papoušek kakadu - KOKI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482" name="Picture 2" descr="Image result for pictures of cockatoo and 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208912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>
            <a:normAutofit/>
          </a:bodyPr>
          <a:lstStyle/>
          <a:p>
            <a:pPr algn="ctr"/>
            <a:r>
              <a:rPr lang="cs-CZ" sz="4800" b="1" dirty="0" smtClean="0">
                <a:solidFill>
                  <a:srgbClr val="FFFF00"/>
                </a:solidFill>
              </a:rPr>
              <a:t>Papoušek kakadu - KOKI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6386" name="Picture 2" descr="Image result for pictures of cockatoo and 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812360" cy="613508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>
            <a:normAutofit/>
          </a:bodyPr>
          <a:lstStyle/>
          <a:p>
            <a:pPr algn="ctr"/>
            <a:r>
              <a:rPr lang="cs-CZ" sz="4400" b="1" dirty="0" smtClean="0">
                <a:solidFill>
                  <a:srgbClr val="FFFF00"/>
                </a:solidFill>
              </a:rPr>
              <a:t>Papoušek kakadu - KOKI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1506" name="Picture 2" descr="Image result for pictures of cockatoo and 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540" y="1124744"/>
            <a:ext cx="8320924" cy="5400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>
            <a:normAutofit/>
          </a:bodyPr>
          <a:lstStyle/>
          <a:p>
            <a:pPr algn="ctr"/>
            <a:r>
              <a:rPr lang="cs-CZ" sz="4400" b="1" dirty="0" smtClean="0">
                <a:solidFill>
                  <a:srgbClr val="FFFF00"/>
                </a:solidFill>
              </a:rPr>
              <a:t>Papoušek kakadu - KOKI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2530" name="Picture 2" descr="Image result for pictures of cockatoo and 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352928" cy="621044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>
            <a:normAutofit/>
          </a:bodyPr>
          <a:lstStyle/>
          <a:p>
            <a:pPr algn="ctr"/>
            <a:r>
              <a:rPr lang="cs-CZ" sz="4400" b="1" dirty="0" smtClean="0">
                <a:solidFill>
                  <a:srgbClr val="FFFF00"/>
                </a:solidFill>
              </a:rPr>
              <a:t>Papoušek kakadu - KOKI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3554" name="Picture 2" descr="Image result for pictures of cockatoo and 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280920" cy="6192688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err="1" smtClean="0"/>
              <a:t>Covid</a:t>
            </a:r>
            <a:r>
              <a:rPr lang="cs-CZ" sz="4400" b="1" dirty="0" smtClean="0"/>
              <a:t>-19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4580" name="Picture 4" descr="Image result for pictures of corovirus and figures in the Czech republ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8229600" cy="4629151"/>
          </a:xfrm>
          <a:prstGeom prst="rect">
            <a:avLst/>
          </a:prstGeom>
          <a:noFill/>
        </p:spPr>
      </p:pic>
      <p:pic>
        <p:nvPicPr>
          <p:cNvPr id="24578" name="Picture 2" descr="Image result for pictures of corovirus and figures in the Czech republ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270892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593</TotalTime>
  <Words>531</Words>
  <Application>Microsoft Office PowerPoint</Application>
  <PresentationFormat>Předvádění na obrazovce (4:3)</PresentationFormat>
  <Paragraphs>171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Původ</vt:lpstr>
      <vt:lpstr>Papoušek kakadu - KOKI</vt:lpstr>
      <vt:lpstr>Snímek 2</vt:lpstr>
      <vt:lpstr>Snímek 3</vt:lpstr>
      <vt:lpstr>Papoušek kakadu - KOKI</vt:lpstr>
      <vt:lpstr>Papoušek kakadu - KOKI</vt:lpstr>
      <vt:lpstr>Papoušek kakadu - KOKI</vt:lpstr>
      <vt:lpstr>Papoušek kakadu - KOKI</vt:lpstr>
      <vt:lpstr>Papoušek kakadu - KOKI</vt:lpstr>
      <vt:lpstr>Covid-19</vt:lpstr>
      <vt:lpstr>Koronakrize</vt:lpstr>
      <vt:lpstr>K čemu jsme povoláni v době pandemie? </vt:lpstr>
      <vt:lpstr>KRISTUS PŘICHÁZÍ!</vt:lpstr>
      <vt:lpstr>KRISTUS PŘICHÁZÍ!</vt:lpstr>
      <vt:lpstr>KRISTUS PŘICHÁZÍ!</vt:lpstr>
      <vt:lpstr>KRISTUS PŘICHÁZÍ!</vt:lpstr>
      <vt:lpstr>KRISTUS PŘICHÁZÍ!</vt:lpstr>
      <vt:lpstr>KRISTUS PŘICHÁZÍ!</vt:lpstr>
      <vt:lpstr>KRISTUS PŘICHÁZÍ!</vt:lpstr>
      <vt:lpstr>KRISTUS PŘICHÁZÍ!</vt:lpstr>
      <vt:lpstr>KRISTUS PŘICHÁZÍ!</vt:lpstr>
      <vt:lpstr>KRISTUS PŘICHÁZÍ!</vt:lpstr>
      <vt:lpstr>KRISTUS PŘICHÁZÍ!</vt:lpstr>
      <vt:lpstr>KRISTUS PŘICHÁZÍ!</vt:lpstr>
      <vt:lpstr>KRISTUS PŘICHÁZÍ!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KRISTUS PŘICHÁZÍ!</dc:title>
  <dc:creator>Enoch Martínek</dc:creator>
  <cp:lastModifiedBy>Enoch Martínek</cp:lastModifiedBy>
  <cp:revision>43</cp:revision>
  <dcterms:created xsi:type="dcterms:W3CDTF">2021-02-04T09:59:50Z</dcterms:created>
  <dcterms:modified xsi:type="dcterms:W3CDTF">2021-02-19T10:04:56Z</dcterms:modified>
</cp:coreProperties>
</file>