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83" r:id="rId3"/>
    <p:sldId id="282" r:id="rId4"/>
    <p:sldId id="257" r:id="rId5"/>
    <p:sldId id="286" r:id="rId6"/>
    <p:sldId id="256" r:id="rId7"/>
    <p:sldId id="261" r:id="rId8"/>
    <p:sldId id="284" r:id="rId9"/>
    <p:sldId id="279" r:id="rId10"/>
    <p:sldId id="269" r:id="rId11"/>
    <p:sldId id="270" r:id="rId12"/>
    <p:sldId id="258" r:id="rId13"/>
    <p:sldId id="260" r:id="rId14"/>
    <p:sldId id="259" r:id="rId15"/>
    <p:sldId id="262" r:id="rId16"/>
    <p:sldId id="264" r:id="rId17"/>
    <p:sldId id="263" r:id="rId18"/>
    <p:sldId id="266" r:id="rId19"/>
    <p:sldId id="265" r:id="rId20"/>
    <p:sldId id="268" r:id="rId21"/>
    <p:sldId id="267" r:id="rId22"/>
    <p:sldId id="271" r:id="rId23"/>
    <p:sldId id="272" r:id="rId24"/>
    <p:sldId id="273" r:id="rId25"/>
    <p:sldId id="274" r:id="rId26"/>
    <p:sldId id="275" r:id="rId27"/>
    <p:sldId id="276" r:id="rId28"/>
    <p:sldId id="277" r:id="rId29"/>
    <p:sldId id="278" r:id="rId30"/>
    <p:sldId id="280" r:id="rId31"/>
    <p:sldId id="285"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53" autoAdjust="0"/>
  </p:normalViewPr>
  <p:slideViewPr>
    <p:cSldViewPr>
      <p:cViewPr varScale="1">
        <p:scale>
          <a:sx n="64" d="100"/>
          <a:sy n="64" d="100"/>
        </p:scale>
        <p:origin x="-1330"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5" name="Zaoblený obdélní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Zaoblený obdélní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Nadpis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cs-CZ" smtClean="0"/>
              <a:t>Klepnutím lze upravit styl předlohy nadpisů.</a:t>
            </a:r>
            <a:endParaRPr kumimoji="0" lang="en-US"/>
          </a:p>
        </p:txBody>
      </p:sp>
      <p:sp>
        <p:nvSpPr>
          <p:cNvPr id="20" name="Podnadpis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sp>
        <p:nvSpPr>
          <p:cNvPr id="19" name="Zástupný symbol pro datum 18"/>
          <p:cNvSpPr>
            <a:spLocks noGrp="1"/>
          </p:cNvSpPr>
          <p:nvPr>
            <p:ph type="dt" sz="half" idx="10"/>
          </p:nvPr>
        </p:nvSpPr>
        <p:spPr/>
        <p:txBody>
          <a:bodyPr/>
          <a:lstStyle>
            <a:extLst/>
          </a:lstStyle>
          <a:p>
            <a:fld id="{C5523258-3F1E-4EA3-B374-535D28DE5728}" type="datetimeFigureOut">
              <a:rPr lang="cs-CZ" smtClean="0"/>
              <a:pPr/>
              <a:t>4. 9. 2020</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11" name="Zástupný symbol pro číslo snímku 10"/>
          <p:cNvSpPr>
            <a:spLocks noGrp="1"/>
          </p:cNvSpPr>
          <p:nvPr>
            <p:ph type="sldNum" sz="quarter" idx="12"/>
          </p:nvPr>
        </p:nvSpPr>
        <p:spPr/>
        <p:txBody>
          <a:bodyPr/>
          <a:lstStyle>
            <a:extLst/>
          </a:lstStyle>
          <a:p>
            <a:fld id="{CE7E9C8F-74C4-4E72-98F3-7D1A50AE75EC}"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502920" y="530352"/>
            <a:ext cx="8183880" cy="4187952"/>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C5523258-3F1E-4EA3-B374-535D28DE5728}" type="datetimeFigureOut">
              <a:rPr lang="cs-CZ" smtClean="0"/>
              <a:pPr/>
              <a:t>4. 9. 2020</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CE7E9C8F-74C4-4E72-98F3-7D1A50AE75EC}"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533404"/>
            <a:ext cx="1981200" cy="5257799"/>
          </a:xfrm>
        </p:spPr>
        <p:txBody>
          <a:bodyPr vert="eaVe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533400" y="533402"/>
            <a:ext cx="5943600" cy="5257801"/>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C5523258-3F1E-4EA3-B374-535D28DE5728}" type="datetimeFigureOut">
              <a:rPr lang="cs-CZ" smtClean="0"/>
              <a:pPr/>
              <a:t>4. 9. 2020</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CE7E9C8F-74C4-4E72-98F3-7D1A50AE75EC}"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a:xfrm>
            <a:off x="502920" y="530352"/>
            <a:ext cx="8183880" cy="4187952"/>
          </a:xfrm>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C5523258-3F1E-4EA3-B374-535D28DE5728}" type="datetimeFigureOut">
              <a:rPr lang="cs-CZ" smtClean="0"/>
              <a:pPr/>
              <a:t>4. 9. 2020</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CE7E9C8F-74C4-4E72-98F3-7D1A50AE75EC}"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14" name="Zaoblený obdélní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Zaoblený obdélní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extLst/>
          </a:lstStyle>
          <a:p>
            <a:fld id="{C5523258-3F1E-4EA3-B374-535D28DE5728}" type="datetimeFigureOut">
              <a:rPr lang="cs-CZ" smtClean="0"/>
              <a:pPr/>
              <a:t>4. 9. 2020</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CE7E9C8F-74C4-4E72-98F3-7D1A50AE75EC}"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C5523258-3F1E-4EA3-B374-535D28DE5728}" type="datetimeFigureOut">
              <a:rPr lang="cs-CZ" smtClean="0"/>
              <a:pPr/>
              <a:t>4. 9. 2020</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CE7E9C8F-74C4-4E72-98F3-7D1A50AE75EC}"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nchor="b"/>
          <a:lstStyle>
            <a:lvl1pPr>
              <a:defRPr b="1"/>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C5523258-3F1E-4EA3-B374-535D28DE5728}" type="datetimeFigureOut">
              <a:rPr lang="cs-CZ" smtClean="0"/>
              <a:pPr/>
              <a:t>4. 9. 2020</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CE7E9C8F-74C4-4E72-98F3-7D1A50AE75EC}"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extLst/>
          </a:lstStyle>
          <a:p>
            <a:fld id="{C5523258-3F1E-4EA3-B374-535D28DE5728}" type="datetimeFigureOut">
              <a:rPr lang="cs-CZ" smtClean="0"/>
              <a:pPr/>
              <a:t>4. 9. 2020</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CE7E9C8F-74C4-4E72-98F3-7D1A50AE75EC}"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Zaoblený obdélní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Zástupný symbol pro datum 1"/>
          <p:cNvSpPr>
            <a:spLocks noGrp="1"/>
          </p:cNvSpPr>
          <p:nvPr>
            <p:ph type="dt" sz="half" idx="10"/>
          </p:nvPr>
        </p:nvSpPr>
        <p:spPr/>
        <p:txBody>
          <a:bodyPr/>
          <a:lstStyle>
            <a:extLst/>
          </a:lstStyle>
          <a:p>
            <a:fld id="{C5523258-3F1E-4EA3-B374-535D28DE5728}" type="datetimeFigureOut">
              <a:rPr lang="cs-CZ" smtClean="0"/>
              <a:pPr/>
              <a:t>4. 9. 2020</a:t>
            </a:fld>
            <a:endParaRPr lang="cs-CZ"/>
          </a:p>
        </p:txBody>
      </p:sp>
      <p:sp>
        <p:nvSpPr>
          <p:cNvPr id="3" name="Zástupný symbol pro zápatí 2"/>
          <p:cNvSpPr>
            <a:spLocks noGrp="1"/>
          </p:cNvSpPr>
          <p:nvPr>
            <p:ph type="ftr" sz="quarter" idx="11"/>
          </p:nvPr>
        </p:nvSpPr>
        <p:spPr/>
        <p:txBody>
          <a:bodyPr/>
          <a:lstStyle>
            <a:extLst/>
          </a:lstStyle>
          <a:p>
            <a:endParaRPr lang="cs-CZ"/>
          </a:p>
        </p:txBody>
      </p:sp>
      <p:sp>
        <p:nvSpPr>
          <p:cNvPr id="4" name="Zástupný symbol pro číslo snímku 3"/>
          <p:cNvSpPr>
            <a:spLocks noGrp="1"/>
          </p:cNvSpPr>
          <p:nvPr>
            <p:ph type="sldNum" sz="quarter" idx="12"/>
          </p:nvPr>
        </p:nvSpPr>
        <p:spPr/>
        <p:txBody>
          <a:bodyPr/>
          <a:lstStyle>
            <a:extLst/>
          </a:lstStyle>
          <a:p>
            <a:fld id="{CE7E9C8F-74C4-4E72-98F3-7D1A50AE75EC}"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C5523258-3F1E-4EA3-B374-535D28DE5728}" type="datetimeFigureOut">
              <a:rPr lang="cs-CZ" smtClean="0"/>
              <a:pPr/>
              <a:t>4. 9. 2020</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CE7E9C8F-74C4-4E72-98F3-7D1A50AE75EC}"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5" name="Zaoblený obdélní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Obdélník s jedním zakulaceným rohe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C5523258-3F1E-4EA3-B374-535D28DE5728}" type="datetimeFigureOut">
              <a:rPr lang="cs-CZ" smtClean="0"/>
              <a:pPr/>
              <a:t>4. 9. 2020</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CE7E9C8F-74C4-4E72-98F3-7D1A50AE75EC}" type="slidenum">
              <a:rPr lang="cs-CZ" smtClean="0"/>
              <a:pPr/>
              <a:t>‹#›</a:t>
            </a:fld>
            <a:endParaRPr lang="cs-CZ"/>
          </a:p>
        </p:txBody>
      </p:sp>
      <p:sp>
        <p:nvSpPr>
          <p:cNvPr id="3" name="Zástupný symbol pro obrázek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cs-CZ" smtClean="0"/>
              <a:t>Klepnutím na ikonu přidáte obrázek.</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Zaoblený obdélní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Zaoblený obdélní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Zástupný symbol pro nadpis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cs-CZ" smtClean="0"/>
              <a:t>Klepnutím lze upravit styl předlohy nadpisů.</a:t>
            </a:r>
            <a:endParaRPr kumimoji="0" lang="en-US"/>
          </a:p>
        </p:txBody>
      </p:sp>
      <p:sp>
        <p:nvSpPr>
          <p:cNvPr id="4" name="Zástupný symbol pro text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5" name="Zástupný symbol pro datum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5523258-3F1E-4EA3-B374-535D28DE5728}" type="datetimeFigureOut">
              <a:rPr lang="cs-CZ" smtClean="0"/>
              <a:pPr/>
              <a:t>4. 9. 2020</a:t>
            </a:fld>
            <a:endParaRPr lang="cs-CZ"/>
          </a:p>
        </p:txBody>
      </p:sp>
      <p:sp>
        <p:nvSpPr>
          <p:cNvPr id="18" name="Zástupný symbol pro zápatí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cs-CZ"/>
          </a:p>
        </p:txBody>
      </p:sp>
      <p:sp>
        <p:nvSpPr>
          <p:cNvPr id="5" name="Zástupný symbol pro číslo snímk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E7E9C8F-74C4-4E72-98F3-7D1A50AE75EC}"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026" name="Picture 2" descr="https://d48-a.sdn.cz/d_48/c_img_G_C/XNq8xv.jpeg"/>
          <p:cNvPicPr>
            <a:picLocks noChangeAspect="1" noChangeArrowheads="1"/>
          </p:cNvPicPr>
          <p:nvPr/>
        </p:nvPicPr>
        <p:blipFill>
          <a:blip r:embed="rId2" cstate="print"/>
          <a:srcRect/>
          <a:stretch>
            <a:fillRect/>
          </a:stretch>
        </p:blipFill>
        <p:spPr bwMode="auto">
          <a:xfrm>
            <a:off x="179512" y="260648"/>
            <a:ext cx="8712968" cy="6408712"/>
          </a:xfrm>
          <a:prstGeom prst="rect">
            <a:avLst/>
          </a:prstGeom>
          <a:noFill/>
        </p:spPr>
      </p:pic>
      <p:sp>
        <p:nvSpPr>
          <p:cNvPr id="8" name="TextovéPole 7"/>
          <p:cNvSpPr txBox="1"/>
          <p:nvPr/>
        </p:nvSpPr>
        <p:spPr>
          <a:xfrm>
            <a:off x="1331640" y="5949280"/>
            <a:ext cx="7168060" cy="523220"/>
          </a:xfrm>
          <a:prstGeom prst="rect">
            <a:avLst/>
          </a:prstGeom>
          <a:noFill/>
        </p:spPr>
        <p:txBody>
          <a:bodyPr wrap="square" rtlCol="0">
            <a:spAutoFit/>
          </a:bodyPr>
          <a:lstStyle/>
          <a:p>
            <a:pPr algn="ctr"/>
            <a:r>
              <a:rPr lang="cs-CZ" sz="2800" b="1" dirty="0" smtClean="0">
                <a:solidFill>
                  <a:schemeClr val="bg1"/>
                </a:solidFill>
              </a:rPr>
              <a:t>ZŠ Komenského Ostrava - </a:t>
            </a:r>
            <a:r>
              <a:rPr lang="cs-CZ" sz="2800" b="1" dirty="0" err="1" smtClean="0">
                <a:solidFill>
                  <a:schemeClr val="bg1"/>
                </a:solidFill>
              </a:rPr>
              <a:t>Poruba</a:t>
            </a:r>
            <a:endParaRPr lang="cs-CZ" sz="2800" b="1" dirty="0">
              <a:solidFill>
                <a:schemeClr val="bg1"/>
              </a:solidFill>
            </a:endParaRPr>
          </a:p>
        </p:txBody>
      </p:sp>
      <p:sp>
        <p:nvSpPr>
          <p:cNvPr id="9" name="TextovéPole 8"/>
          <p:cNvSpPr txBox="1"/>
          <p:nvPr/>
        </p:nvSpPr>
        <p:spPr>
          <a:xfrm>
            <a:off x="971600" y="5301208"/>
            <a:ext cx="2749471" cy="584775"/>
          </a:xfrm>
          <a:prstGeom prst="rect">
            <a:avLst/>
          </a:prstGeom>
          <a:noFill/>
        </p:spPr>
        <p:txBody>
          <a:bodyPr wrap="none" rtlCol="0">
            <a:spAutoFit/>
          </a:bodyPr>
          <a:lstStyle/>
          <a:p>
            <a:r>
              <a:rPr lang="cs-CZ" sz="3200" dirty="0" smtClean="0">
                <a:solidFill>
                  <a:srgbClr val="FFFF00"/>
                </a:solidFill>
              </a:rPr>
              <a:t>1955 - 1964</a:t>
            </a:r>
            <a:endParaRPr lang="cs-CZ" sz="3200" dirty="0">
              <a:solidFill>
                <a:srgbClr val="FFFF00"/>
              </a:solidFill>
            </a:endParaRPr>
          </a:p>
        </p:txBody>
      </p:sp>
      <p:sp>
        <p:nvSpPr>
          <p:cNvPr id="7" name="Šipka nahoru 6"/>
          <p:cNvSpPr/>
          <p:nvPr/>
        </p:nvSpPr>
        <p:spPr>
          <a:xfrm>
            <a:off x="4283968" y="479715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38914" name="Picture 2" descr="Výchova — Ellen G. White Writings"/>
          <p:cNvPicPr>
            <a:picLocks noChangeAspect="1" noChangeArrowheads="1"/>
          </p:cNvPicPr>
          <p:nvPr/>
        </p:nvPicPr>
        <p:blipFill>
          <a:blip r:embed="rId2" cstate="print"/>
          <a:srcRect/>
          <a:stretch>
            <a:fillRect/>
          </a:stretch>
        </p:blipFill>
        <p:spPr bwMode="auto">
          <a:xfrm>
            <a:off x="611560" y="548680"/>
            <a:ext cx="3895725" cy="5760640"/>
          </a:xfrm>
          <a:prstGeom prst="rect">
            <a:avLst/>
          </a:prstGeom>
          <a:noFill/>
        </p:spPr>
      </p:pic>
      <p:pic>
        <p:nvPicPr>
          <p:cNvPr id="38916" name="Picture 4" descr="Education” Book Summary – Highest Education"/>
          <p:cNvPicPr>
            <a:picLocks noChangeAspect="1" noChangeArrowheads="1"/>
          </p:cNvPicPr>
          <p:nvPr/>
        </p:nvPicPr>
        <p:blipFill>
          <a:blip r:embed="rId3" cstate="print"/>
          <a:srcRect/>
          <a:stretch>
            <a:fillRect/>
          </a:stretch>
        </p:blipFill>
        <p:spPr bwMode="auto">
          <a:xfrm>
            <a:off x="4499992" y="548680"/>
            <a:ext cx="4176464" cy="5760640"/>
          </a:xfrm>
          <a:prstGeom prst="rect">
            <a:avLst/>
          </a:prstGeom>
          <a:noFill/>
        </p:spPr>
      </p:pic>
      <p:sp>
        <p:nvSpPr>
          <p:cNvPr id="8" name="TextovéPole 7"/>
          <p:cNvSpPr txBox="1"/>
          <p:nvPr/>
        </p:nvSpPr>
        <p:spPr>
          <a:xfrm>
            <a:off x="3347864" y="1412776"/>
            <a:ext cx="184731" cy="369332"/>
          </a:xfrm>
          <a:prstGeom prst="rect">
            <a:avLst/>
          </a:prstGeom>
          <a:noFill/>
        </p:spPr>
        <p:txBody>
          <a:bodyPr wrap="none" rtlCol="0">
            <a:spAutoFit/>
          </a:bodyPr>
          <a:lstStyle/>
          <a:p>
            <a:endParaRPr lang="cs-CZ" dirty="0"/>
          </a:p>
        </p:txBody>
      </p:sp>
      <p:sp>
        <p:nvSpPr>
          <p:cNvPr id="7" name="TextovéPole 6"/>
          <p:cNvSpPr txBox="1"/>
          <p:nvPr/>
        </p:nvSpPr>
        <p:spPr>
          <a:xfrm>
            <a:off x="4644008" y="3933056"/>
            <a:ext cx="4266052" cy="1754326"/>
          </a:xfrm>
          <a:prstGeom prst="rect">
            <a:avLst/>
          </a:prstGeom>
          <a:noFill/>
        </p:spPr>
        <p:txBody>
          <a:bodyPr wrap="square" rtlCol="0">
            <a:spAutoFit/>
          </a:bodyPr>
          <a:lstStyle/>
          <a:p>
            <a:pPr>
              <a:buFontTx/>
              <a:buChar char="-"/>
            </a:pPr>
            <a:r>
              <a:rPr lang="cs-CZ" b="1" dirty="0" smtClean="0">
                <a:solidFill>
                  <a:schemeClr val="bg1"/>
                </a:solidFill>
              </a:rPr>
              <a:t>Základy křesťanské výchovy</a:t>
            </a:r>
          </a:p>
          <a:p>
            <a:pPr>
              <a:buFontTx/>
              <a:buChar char="-"/>
            </a:pPr>
            <a:r>
              <a:rPr lang="cs-CZ" b="1" dirty="0" smtClean="0">
                <a:solidFill>
                  <a:schemeClr val="bg1"/>
                </a:solidFill>
              </a:rPr>
              <a:t>FE</a:t>
            </a:r>
          </a:p>
          <a:p>
            <a:pPr>
              <a:buFontTx/>
              <a:buChar char="-"/>
            </a:pPr>
            <a:r>
              <a:rPr lang="cs-CZ" b="1" dirty="0" smtClean="0">
                <a:solidFill>
                  <a:schemeClr val="bg1"/>
                </a:solidFill>
              </a:rPr>
              <a:t>Výchova dětí (vedení dítěte)</a:t>
            </a:r>
          </a:p>
          <a:p>
            <a:pPr>
              <a:buFontTx/>
              <a:buChar char="-"/>
            </a:pPr>
            <a:r>
              <a:rPr lang="cs-CZ" b="1" dirty="0" smtClean="0">
                <a:solidFill>
                  <a:schemeClr val="bg1"/>
                </a:solidFill>
              </a:rPr>
              <a:t>CG</a:t>
            </a:r>
          </a:p>
          <a:p>
            <a:pPr>
              <a:buFontTx/>
              <a:buChar char="-"/>
            </a:pPr>
            <a:r>
              <a:rPr lang="cs-CZ" b="1" dirty="0" smtClean="0">
                <a:solidFill>
                  <a:schemeClr val="bg1"/>
                </a:solidFill>
              </a:rPr>
              <a:t>Rady rodičům, učitelům a žákům CT</a:t>
            </a:r>
            <a:endParaRPr lang="cs-CZ" b="1" dirty="0">
              <a:solidFill>
                <a:schemeClr val="bg1"/>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5733256"/>
            <a:ext cx="8183880" cy="792088"/>
          </a:xfrm>
        </p:spPr>
        <p:txBody>
          <a:bodyPr/>
          <a:lstStyle/>
          <a:p>
            <a:r>
              <a:rPr lang="cs-CZ" dirty="0" smtClean="0"/>
              <a:t>Co je to pravé vzdělávání</a:t>
            </a:r>
            <a:endParaRPr lang="cs-CZ" dirty="0"/>
          </a:p>
        </p:txBody>
      </p:sp>
      <p:sp>
        <p:nvSpPr>
          <p:cNvPr id="3" name="Zástupný symbol pro obsah 2"/>
          <p:cNvSpPr>
            <a:spLocks noGrp="1"/>
          </p:cNvSpPr>
          <p:nvPr>
            <p:ph idx="1"/>
          </p:nvPr>
        </p:nvSpPr>
        <p:spPr>
          <a:xfrm>
            <a:off x="0" y="404664"/>
            <a:ext cx="8686800" cy="5472608"/>
          </a:xfrm>
        </p:spPr>
        <p:txBody>
          <a:bodyPr>
            <a:noAutofit/>
          </a:bodyPr>
          <a:lstStyle/>
          <a:p>
            <a:r>
              <a:rPr lang="cs-CZ" sz="2000" b="1" dirty="0" smtClean="0"/>
              <a:t> </a:t>
            </a:r>
            <a:r>
              <a:rPr lang="cs-CZ" sz="2400" b="1" dirty="0" smtClean="0"/>
              <a:t>„Naše představy o výchově a vzdělání bývají často příliš zúžené a omezené. Potřebujeme získat širší rozhled a stanovit si vyšší cíle. </a:t>
            </a:r>
            <a:r>
              <a:rPr lang="cs-CZ" sz="2400" b="1" dirty="0" smtClean="0">
                <a:solidFill>
                  <a:srgbClr val="FF0000"/>
                </a:solidFill>
              </a:rPr>
              <a:t>Pravé vzdělávání znamená víc než jen vystudovat určitý obor, více než se připravit jen pro tento život. Týká se totiž celé lidské bytosti a celé její dosažitelné existence. Je to harmonický rozvoj fyzických, duchovních a duševních sil. Připravuje člověka pro radost ze služby v tomto světě i pro vyšší radost z rozsáhlejší služby ve světě budoucím. </a:t>
            </a:r>
            <a:r>
              <a:rPr lang="cs-CZ" sz="2400" b="1" dirty="0" smtClean="0"/>
              <a:t>Zdroj takové výchovy nám odhalují slova Bible, která ukazují na nekonečného Boha: „V něm jsou skryty všechny poklady moudrosti a poznání.“ </a:t>
            </a:r>
            <a:r>
              <a:rPr lang="cs-CZ" sz="2000" b="1" dirty="0" err="1" smtClean="0"/>
              <a:t>Ko</a:t>
            </a:r>
            <a:r>
              <a:rPr lang="cs-CZ" sz="2000" b="1" dirty="0" smtClean="0"/>
              <a:t> 2,3. </a:t>
            </a:r>
            <a:r>
              <a:rPr lang="cs-CZ" sz="2400" b="1" dirty="0" smtClean="0"/>
              <a:t>„U něho je rozvaha i rozum.“ </a:t>
            </a:r>
            <a:r>
              <a:rPr lang="cs-CZ" sz="2000" b="1" dirty="0" err="1" smtClean="0"/>
              <a:t>Jb</a:t>
            </a:r>
            <a:r>
              <a:rPr lang="cs-CZ" sz="2000" b="1" dirty="0" smtClean="0"/>
              <a:t> 12,13           </a:t>
            </a:r>
          </a:p>
          <a:p>
            <a:r>
              <a:rPr lang="cs-CZ" sz="2400" b="1" dirty="0" smtClean="0"/>
              <a:t> </a:t>
            </a:r>
            <a:r>
              <a:rPr lang="cs-CZ" sz="1050" b="1" dirty="0" smtClean="0"/>
              <a:t>                                                                                                                                                </a:t>
            </a:r>
            <a:r>
              <a:rPr lang="cs-CZ" sz="1200" b="1" dirty="0" smtClean="0"/>
              <a:t> (</a:t>
            </a:r>
            <a:r>
              <a:rPr lang="cs-CZ" sz="1200" b="1" dirty="0" err="1" smtClean="0"/>
              <a:t>Vých</a:t>
            </a:r>
            <a:r>
              <a:rPr lang="cs-CZ" sz="1200" b="1" dirty="0" smtClean="0"/>
              <a:t> 9; </a:t>
            </a:r>
            <a:r>
              <a:rPr lang="cs-CZ" sz="1200" b="1" dirty="0" err="1" smtClean="0"/>
              <a:t>Ed</a:t>
            </a:r>
            <a:r>
              <a:rPr lang="cs-CZ" sz="1200" b="1" dirty="0" smtClean="0"/>
              <a:t> 13)</a:t>
            </a:r>
          </a:p>
          <a:p>
            <a:endParaRPr lang="cs-CZ" sz="20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79512" y="530352"/>
            <a:ext cx="8712968" cy="6327648"/>
          </a:xfrm>
        </p:spPr>
        <p:txBody>
          <a:bodyPr>
            <a:normAutofit/>
          </a:bodyPr>
          <a:lstStyle/>
          <a:p>
            <a:r>
              <a:rPr lang="cs-CZ" b="1" dirty="0" smtClean="0"/>
              <a:t>„Ideální vzdělání je více než jen sledování určitého směru studia. Znamená více než jen přípravu pro tento nynější život. Ideální školní vzdělání se věnuje studiu lidského života ve všech jeho projevech a ve všech jeho údobích. </a:t>
            </a:r>
            <a:r>
              <a:rPr lang="cs-CZ" b="1" u="sng" dirty="0" smtClean="0">
                <a:solidFill>
                  <a:srgbClr val="0070C0"/>
                </a:solidFill>
              </a:rPr>
              <a:t>Ideální vzdělávání představuje harmonický rozvoj tělesných, duševních a duchovních schopnosti.</a:t>
            </a:r>
            <a:r>
              <a:rPr lang="cs-CZ" b="1" dirty="0" smtClean="0"/>
              <a:t> Takové vzdělávání připravuje studenty k radostné službě v dnešním světě a k dokonalejší radosti v rozsáhlejší službě v budoucím světě.“  EGW                 </a:t>
            </a:r>
            <a:r>
              <a:rPr lang="cs-CZ" dirty="0" smtClean="0"/>
              <a:t>(</a:t>
            </a:r>
            <a:r>
              <a:rPr lang="cs-CZ" dirty="0" err="1" smtClean="0"/>
              <a:t>Ed</a:t>
            </a:r>
            <a:r>
              <a:rPr lang="cs-CZ" dirty="0" smtClean="0"/>
              <a:t> 13; Výchova </a:t>
            </a:r>
            <a:r>
              <a:rPr lang="cs-CZ" dirty="0" err="1" smtClean="0"/>
              <a:t>překl</a:t>
            </a:r>
            <a:r>
              <a:rPr lang="cs-CZ" dirty="0" smtClean="0"/>
              <a:t>. EM) </a:t>
            </a:r>
            <a:endParaRPr lang="cs-CZ"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27650" name="Picture 2" descr="Walking in God's Wisdom | Christian Family Church Tygervalley Business  Network"/>
          <p:cNvPicPr>
            <a:picLocks noChangeAspect="1" noChangeArrowheads="1"/>
          </p:cNvPicPr>
          <p:nvPr/>
        </p:nvPicPr>
        <p:blipFill>
          <a:blip r:embed="rId2" cstate="print"/>
          <a:srcRect/>
          <a:stretch>
            <a:fillRect/>
          </a:stretch>
        </p:blipFill>
        <p:spPr bwMode="auto">
          <a:xfrm>
            <a:off x="0" y="-8706"/>
            <a:ext cx="9144000" cy="686670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Walking in God's Wisdom | Christian Family Church Tygervalley Business  Network"/>
          <p:cNvPicPr>
            <a:picLocks noChangeAspect="1" noChangeArrowheads="1"/>
          </p:cNvPicPr>
          <p:nvPr/>
        </p:nvPicPr>
        <p:blipFill>
          <a:blip r:embed="rId2" cstate="print"/>
          <a:srcRect/>
          <a:stretch>
            <a:fillRect/>
          </a:stretch>
        </p:blipFill>
        <p:spPr bwMode="auto">
          <a:xfrm>
            <a:off x="0" y="0"/>
            <a:ext cx="9162606" cy="6858000"/>
          </a:xfrm>
          <a:prstGeom prst="rect">
            <a:avLst/>
          </a:prstGeom>
          <a:noFill/>
        </p:spPr>
      </p:pic>
      <p:sp>
        <p:nvSpPr>
          <p:cNvPr id="2" name="Nadpis 1"/>
          <p:cNvSpPr>
            <a:spLocks noGrp="1"/>
          </p:cNvSpPr>
          <p:nvPr>
            <p:ph type="title"/>
          </p:nvPr>
        </p:nvSpPr>
        <p:spPr>
          <a:xfrm>
            <a:off x="0" y="4983480"/>
            <a:ext cx="9144000" cy="1397848"/>
          </a:xfrm>
        </p:spPr>
        <p:txBody>
          <a:bodyPr>
            <a:normAutofit/>
          </a:bodyPr>
          <a:lstStyle/>
          <a:p>
            <a:pPr algn="ctr"/>
            <a:r>
              <a:rPr lang="cs-CZ" dirty="0" smtClean="0"/>
              <a:t>Kde se nachází zdroj pravého vzdělání? </a:t>
            </a:r>
            <a:endParaRPr lang="cs-CZ" dirty="0"/>
          </a:p>
        </p:txBody>
      </p:sp>
      <p:sp>
        <p:nvSpPr>
          <p:cNvPr id="3" name="Zástupný symbol pro obsah 2"/>
          <p:cNvSpPr>
            <a:spLocks noGrp="1"/>
          </p:cNvSpPr>
          <p:nvPr>
            <p:ph idx="1"/>
          </p:nvPr>
        </p:nvSpPr>
        <p:spPr>
          <a:xfrm>
            <a:off x="179512" y="332656"/>
            <a:ext cx="8640960" cy="4896544"/>
          </a:xfrm>
        </p:spPr>
        <p:txBody>
          <a:bodyPr>
            <a:normAutofit fontScale="92500"/>
          </a:bodyPr>
          <a:lstStyle/>
          <a:p>
            <a:pPr lvl="0"/>
            <a:r>
              <a:rPr lang="cs-CZ" sz="3200" b="1" dirty="0" smtClean="0">
                <a:solidFill>
                  <a:schemeClr val="bg1"/>
                </a:solidFill>
                <a:effectLst>
                  <a:outerShdw blurRad="38100" dist="38100" dir="2700000" algn="tl">
                    <a:srgbClr val="000000">
                      <a:alpha val="43137"/>
                    </a:srgbClr>
                  </a:outerShdw>
                </a:effectLst>
              </a:rPr>
              <a:t>Bible ukazuje na nekonečného Boha v těchto slovech:</a:t>
            </a:r>
            <a:r>
              <a:rPr lang="cs-CZ" sz="3200" b="1" dirty="0" smtClean="0"/>
              <a:t>: </a:t>
            </a:r>
          </a:p>
          <a:p>
            <a:pPr lvl="0"/>
            <a:r>
              <a:rPr lang="cs-CZ" sz="3200" b="1" dirty="0" smtClean="0">
                <a:solidFill>
                  <a:srgbClr val="FFFF00"/>
                </a:solidFill>
                <a:effectLst>
                  <a:outerShdw blurRad="38100" dist="38100" dir="2700000" algn="tl">
                    <a:srgbClr val="000000">
                      <a:alpha val="43137"/>
                    </a:srgbClr>
                  </a:outerShdw>
                </a:effectLst>
              </a:rPr>
              <a:t>„Chci, abyste povzbuzeni v srdci         a spojeni láskou hluboce pochopili     a plně poznali Boží tajemství, jimž je Kristus. V něm jsou skryty všechny poklady moudrosti  a poznání“ (Kol 2,2.3) „Moudrost, ta je u Boha,           i bohatýrská síla, u něho je rozvaha    i rozum“ (Job 12,13).“</a:t>
            </a:r>
          </a:p>
          <a:p>
            <a:endParaRPr lang="cs-CZ"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lgn="ctr"/>
            <a:r>
              <a:rPr lang="cs-CZ" dirty="0" smtClean="0"/>
              <a:t>Jaké vzdělání nabízí školství u nás a všeobecně v tomto světě?</a:t>
            </a:r>
            <a:endParaRPr lang="cs-CZ" dirty="0"/>
          </a:p>
        </p:txBody>
      </p:sp>
      <p:sp>
        <p:nvSpPr>
          <p:cNvPr id="3" name="Zástupný symbol pro obsah 2"/>
          <p:cNvSpPr>
            <a:spLocks noGrp="1"/>
          </p:cNvSpPr>
          <p:nvPr>
            <p:ph idx="1"/>
          </p:nvPr>
        </p:nvSpPr>
        <p:spPr>
          <a:xfrm>
            <a:off x="0" y="530352"/>
            <a:ext cx="8686800" cy="4410816"/>
          </a:xfrm>
        </p:spPr>
        <p:txBody>
          <a:bodyPr>
            <a:normAutofit fontScale="92500" lnSpcReduction="20000"/>
          </a:bodyPr>
          <a:lstStyle/>
          <a:p>
            <a:r>
              <a:rPr lang="cs-CZ" b="1" dirty="0" smtClean="0"/>
              <a:t>Ministr školství představil novou koncepci systému vzdělávání, která dává více prostoru mediální výchově a moderním dějinám. </a:t>
            </a:r>
            <a:r>
              <a:rPr lang="cs-CZ" b="1" u="sng" dirty="0" smtClean="0"/>
              <a:t>Jak by měl vypadat ideální vzdělávací systém?</a:t>
            </a:r>
            <a:endParaRPr lang="cs-CZ" b="1" dirty="0" smtClean="0"/>
          </a:p>
          <a:p>
            <a:r>
              <a:rPr lang="cs-CZ" b="1" dirty="0" smtClean="0">
                <a:solidFill>
                  <a:srgbClr val="0070C0"/>
                </a:solidFill>
                <a:effectLst>
                  <a:outerShdw blurRad="38100" dist="38100" dir="2700000" algn="tl">
                    <a:srgbClr val="000000">
                      <a:alpha val="43137"/>
                    </a:srgbClr>
                  </a:outerShdw>
                </a:effectLst>
              </a:rPr>
              <a:t>„Už Jan Amos Komenský řekl, že nikoho nelze učinit vzdělaným bez pěstění snahy   a píle.“ A tady bych začal – potřeba je snaha a píle všech aktérů, což znamená,   že pedagog musí začít u sebe a neustále studovat a vzdělávat se, být ‚in‘                   v problematice současnosti,“                    </a:t>
            </a:r>
            <a:r>
              <a:rPr lang="cs-CZ" b="1" dirty="0" smtClean="0"/>
              <a:t>říká v pořadu Jak to vidí Jiří Hlaváč.</a:t>
            </a:r>
            <a:endParaRPr lang="cs-CZ" b="1"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469856"/>
          </a:xfrm>
        </p:spPr>
        <p:txBody>
          <a:bodyPr>
            <a:normAutofit/>
          </a:bodyPr>
          <a:lstStyle/>
          <a:p>
            <a:pPr algn="ctr"/>
            <a:r>
              <a:rPr lang="cs-CZ" sz="3200" dirty="0" smtClean="0"/>
              <a:t>Ideální vzdělávání očima rodičů</a:t>
            </a:r>
            <a:endParaRPr lang="cs-CZ" sz="3200" dirty="0"/>
          </a:p>
        </p:txBody>
      </p:sp>
      <p:sp>
        <p:nvSpPr>
          <p:cNvPr id="3" name="Zástupný symbol pro obsah 2"/>
          <p:cNvSpPr>
            <a:spLocks noGrp="1"/>
          </p:cNvSpPr>
          <p:nvPr>
            <p:ph idx="1"/>
          </p:nvPr>
        </p:nvSpPr>
        <p:spPr/>
        <p:txBody>
          <a:bodyPr/>
          <a:lstStyle/>
          <a:p>
            <a:endParaRPr lang="cs-CZ" dirty="0"/>
          </a:p>
        </p:txBody>
      </p:sp>
      <p:pic>
        <p:nvPicPr>
          <p:cNvPr id="31746" name="Picture 2" descr="Parents School Stock Illustrations – 2,853 Parents School Stock  Illustrations, Vectors &amp; Clipart - Dreamstime"/>
          <p:cNvPicPr>
            <a:picLocks noChangeAspect="1" noChangeArrowheads="1"/>
          </p:cNvPicPr>
          <p:nvPr/>
        </p:nvPicPr>
        <p:blipFill>
          <a:blip r:embed="rId2" cstate="print"/>
          <a:srcRect/>
          <a:stretch>
            <a:fillRect/>
          </a:stretch>
        </p:blipFill>
        <p:spPr bwMode="auto">
          <a:xfrm>
            <a:off x="683568" y="692696"/>
            <a:ext cx="7776864" cy="5112568"/>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874520"/>
          </a:xfrm>
        </p:spPr>
        <p:txBody>
          <a:bodyPr/>
          <a:lstStyle/>
          <a:p>
            <a:r>
              <a:rPr lang="cs-CZ" dirty="0" smtClean="0"/>
              <a:t>Ideál</a:t>
            </a:r>
            <a:endParaRPr lang="cs-CZ" dirty="0"/>
          </a:p>
        </p:txBody>
      </p:sp>
      <p:sp>
        <p:nvSpPr>
          <p:cNvPr id="3" name="Zástupný symbol pro obsah 2"/>
          <p:cNvSpPr>
            <a:spLocks noGrp="1"/>
          </p:cNvSpPr>
          <p:nvPr>
            <p:ph idx="1"/>
          </p:nvPr>
        </p:nvSpPr>
        <p:spPr>
          <a:xfrm>
            <a:off x="502920" y="530352"/>
            <a:ext cx="8183880" cy="5634952"/>
          </a:xfrm>
        </p:spPr>
        <p:txBody>
          <a:bodyPr>
            <a:normAutofit fontScale="92500" lnSpcReduction="10000"/>
          </a:bodyPr>
          <a:lstStyle/>
          <a:p>
            <a:r>
              <a:rPr lang="cs-CZ" dirty="0" smtClean="0"/>
              <a:t>Pro </a:t>
            </a:r>
            <a:r>
              <a:rPr lang="cs-CZ" b="1" dirty="0" smtClean="0"/>
              <a:t>rodiče </a:t>
            </a:r>
            <a:r>
              <a:rPr lang="cs-CZ" dirty="0" smtClean="0"/>
              <a:t>jsou ve škole nejdůležitější odborně připravení učitelé (95 %), kteří mají k žákům spravedlivý přístup (92). Měli by být lidsky kvalitní, skutečné osobnosti (91). Hned potom je v pořadí škola vybavená moderní technikou a učebními pomůckami (90), s přátelskou atmosférou a vlídným prostředím (87), kde je výuka atraktivní a zajímavá (83), kde vládne kázeň a spolužáci nevyrušují (83) a kde je příjemné a hezké prostředí (82). Více než tři čtvrtiny rodičů by uvítaly také individuální přístup učitelů k jednotlivým žákům, dobrou pověst a prestiž školy a partnerský přístup pracovníků školy k žákům a rodičům.</a:t>
            </a:r>
            <a:endParaRPr lang="cs-CZ"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Škola očima žáků a studentů</a:t>
            </a:r>
            <a:endParaRPr lang="cs-CZ" dirty="0"/>
          </a:p>
        </p:txBody>
      </p:sp>
      <p:sp>
        <p:nvSpPr>
          <p:cNvPr id="3" name="Zástupný symbol pro obsah 2"/>
          <p:cNvSpPr>
            <a:spLocks noGrp="1"/>
          </p:cNvSpPr>
          <p:nvPr>
            <p:ph idx="1"/>
          </p:nvPr>
        </p:nvSpPr>
        <p:spPr/>
        <p:txBody>
          <a:bodyPr/>
          <a:lstStyle/>
          <a:p>
            <a:endParaRPr lang="cs-CZ"/>
          </a:p>
        </p:txBody>
      </p:sp>
      <p:pic>
        <p:nvPicPr>
          <p:cNvPr id="34818" name="Picture 2" descr="The role of body language in teacher-student interactions"/>
          <p:cNvPicPr>
            <a:picLocks noChangeAspect="1" noChangeArrowheads="1"/>
          </p:cNvPicPr>
          <p:nvPr/>
        </p:nvPicPr>
        <p:blipFill>
          <a:blip r:embed="rId2" cstate="print"/>
          <a:srcRect/>
          <a:stretch>
            <a:fillRect/>
          </a:stretch>
        </p:blipFill>
        <p:spPr bwMode="auto">
          <a:xfrm>
            <a:off x="611560" y="476672"/>
            <a:ext cx="8016825" cy="4845968"/>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down)">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5445224"/>
            <a:ext cx="8183880" cy="936104"/>
          </a:xfrm>
        </p:spPr>
        <p:txBody>
          <a:bodyPr/>
          <a:lstStyle/>
          <a:p>
            <a:r>
              <a:rPr lang="cs-CZ" dirty="0" smtClean="0"/>
              <a:t>Ideál</a:t>
            </a:r>
            <a:endParaRPr lang="cs-CZ" dirty="0"/>
          </a:p>
        </p:txBody>
      </p:sp>
      <p:sp>
        <p:nvSpPr>
          <p:cNvPr id="3" name="Zástupný symbol pro obsah 2"/>
          <p:cNvSpPr>
            <a:spLocks noGrp="1"/>
          </p:cNvSpPr>
          <p:nvPr>
            <p:ph idx="1"/>
          </p:nvPr>
        </p:nvSpPr>
        <p:spPr>
          <a:xfrm>
            <a:off x="502920" y="530352"/>
            <a:ext cx="8183880" cy="5202904"/>
          </a:xfrm>
        </p:spPr>
        <p:txBody>
          <a:bodyPr>
            <a:normAutofit fontScale="92500" lnSpcReduction="10000"/>
          </a:bodyPr>
          <a:lstStyle/>
          <a:p>
            <a:r>
              <a:rPr lang="cs-CZ" b="1" dirty="0" smtClean="0"/>
              <a:t>Žáci</a:t>
            </a:r>
            <a:r>
              <a:rPr lang="cs-CZ" dirty="0" smtClean="0"/>
              <a:t> považují ve škole za nejdůležitější spravedlivý přístup učitelů k žákům (95 %), přátelskou atmosféru a vlídné prostředí (93) a odborně připravené učitele (92), vybavení moderní technikou a pomůckami (91), příjemné a hezké prostředí a přitažlivý, zajímavý způsob výuky (90), školu, kde by působili lidsky kvalitní učitelé–osobnosti (87) a přístup učitelů a ředitele k žákům a rodičům by byl partnerský (80). Téměř tři čtvrtiny žáků by uvítaly kázeň ve třídě a kvalitní stravování (74) a schopnost učitelů věnovat se každému žákovi (72).</a:t>
            </a:r>
          </a:p>
          <a:p>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0962" name="Picture 2" descr="broken glass, glass door repair, double glazing repair, , shop glass, pub  glass, window repairs, | in London | Gumtree"/>
          <p:cNvPicPr>
            <a:picLocks noChangeAspect="1" noChangeArrowheads="1"/>
          </p:cNvPicPr>
          <p:nvPr/>
        </p:nvPicPr>
        <p:blipFill>
          <a:blip r:embed="rId2" cstate="print"/>
          <a:srcRect/>
          <a:stretch>
            <a:fillRect/>
          </a:stretch>
        </p:blipFill>
        <p:spPr bwMode="auto">
          <a:xfrm>
            <a:off x="1763688" y="0"/>
            <a:ext cx="5486400" cy="6912768"/>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397848"/>
          </a:xfrm>
        </p:spPr>
        <p:txBody>
          <a:bodyPr>
            <a:normAutofit/>
          </a:bodyPr>
          <a:lstStyle/>
          <a:p>
            <a:pPr algn="ctr"/>
            <a:r>
              <a:rPr lang="cs-CZ" sz="3200" dirty="0" smtClean="0"/>
              <a:t>Ocenění pedagogové Karlovarského kraje za rok 2018</a:t>
            </a:r>
            <a:endParaRPr lang="cs-CZ" sz="3200" dirty="0"/>
          </a:p>
        </p:txBody>
      </p:sp>
      <p:sp>
        <p:nvSpPr>
          <p:cNvPr id="3" name="Zástupný symbol pro obsah 2"/>
          <p:cNvSpPr>
            <a:spLocks noGrp="1"/>
          </p:cNvSpPr>
          <p:nvPr>
            <p:ph idx="1"/>
          </p:nvPr>
        </p:nvSpPr>
        <p:spPr/>
        <p:txBody>
          <a:bodyPr/>
          <a:lstStyle/>
          <a:p>
            <a:endParaRPr lang="cs-CZ"/>
          </a:p>
        </p:txBody>
      </p:sp>
      <p:pic>
        <p:nvPicPr>
          <p:cNvPr id="36866" name="Picture 2" descr="Učitelé včera převzali z rukou zástupců Karlovarského kraje ocenění |  ZPRÁVY - Karlovarský kraj | REGIONZAPAD.CZ"/>
          <p:cNvPicPr>
            <a:picLocks noChangeAspect="1" noChangeArrowheads="1"/>
          </p:cNvPicPr>
          <p:nvPr/>
        </p:nvPicPr>
        <p:blipFill>
          <a:blip r:embed="rId2" cstate="print"/>
          <a:srcRect/>
          <a:stretch>
            <a:fillRect/>
          </a:stretch>
        </p:blipFill>
        <p:spPr bwMode="auto">
          <a:xfrm>
            <a:off x="0" y="620688"/>
            <a:ext cx="9144000" cy="4536504"/>
          </a:xfrm>
          <a:prstGeom prst="rect">
            <a:avLst/>
          </a:prstGeom>
          <a:noFill/>
        </p:spPr>
      </p:pic>
      <p:sp>
        <p:nvSpPr>
          <p:cNvPr id="6" name="TextovéPole 5"/>
          <p:cNvSpPr txBox="1"/>
          <p:nvPr/>
        </p:nvSpPr>
        <p:spPr>
          <a:xfrm>
            <a:off x="5940152" y="476672"/>
            <a:ext cx="216024" cy="369332"/>
          </a:xfrm>
          <a:prstGeom prst="rect">
            <a:avLst/>
          </a:prstGeom>
          <a:noFill/>
        </p:spPr>
        <p:txBody>
          <a:bodyPr wrap="square" rtlCol="0">
            <a:spAutoFit/>
          </a:bodyPr>
          <a:lstStyle/>
          <a:p>
            <a:endParaRPr lang="cs-CZ"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6021288"/>
            <a:ext cx="8183880" cy="648072"/>
          </a:xfrm>
        </p:spPr>
        <p:txBody>
          <a:bodyPr/>
          <a:lstStyle/>
          <a:p>
            <a:r>
              <a:rPr lang="cs-CZ" dirty="0" smtClean="0"/>
              <a:t>Ideální učitel</a:t>
            </a:r>
            <a:endParaRPr lang="cs-CZ" dirty="0"/>
          </a:p>
        </p:txBody>
      </p:sp>
      <p:sp>
        <p:nvSpPr>
          <p:cNvPr id="3" name="Zástupný symbol pro obsah 2"/>
          <p:cNvSpPr>
            <a:spLocks noGrp="1"/>
          </p:cNvSpPr>
          <p:nvPr>
            <p:ph idx="1"/>
          </p:nvPr>
        </p:nvSpPr>
        <p:spPr>
          <a:xfrm>
            <a:off x="0" y="476672"/>
            <a:ext cx="8686800" cy="5544616"/>
          </a:xfrm>
        </p:spPr>
        <p:txBody>
          <a:bodyPr>
            <a:normAutofit fontScale="77500" lnSpcReduction="20000"/>
          </a:bodyPr>
          <a:lstStyle/>
          <a:p>
            <a:r>
              <a:rPr lang="cs-CZ" sz="3300" b="1" dirty="0" smtClean="0"/>
              <a:t>Ideální učitel</a:t>
            </a:r>
            <a:r>
              <a:rPr lang="cs-CZ" sz="3300" dirty="0" smtClean="0"/>
              <a:t> má podle většiny žáků hluboké znalosti ve svém předmětu, umí dobře vysvětlit látku, má smysl pro humor, je veselý a zábavný, objektivní, spravedlivý a nikomu nenadržuje, používá metody výuky, které žáky vtáhnou, zaujmou, je přátelský a snaží se každému žákovi pomoci k úspěchu. Přísnost a náročnost si třetina žáků s oblíbeným pedagogem nespojuje.</a:t>
            </a:r>
          </a:p>
          <a:p>
            <a:r>
              <a:rPr lang="cs-CZ" sz="3300" dirty="0" smtClean="0"/>
              <a:t>Relativně kriticky je hodnocena </a:t>
            </a:r>
            <a:r>
              <a:rPr lang="cs-CZ" sz="3300" u="sng" dirty="0" smtClean="0"/>
              <a:t>schopnost učitelů vštípit žákům morální zásady</a:t>
            </a:r>
            <a:r>
              <a:rPr lang="cs-CZ" sz="3300" dirty="0" smtClean="0"/>
              <a:t> (žáci jsou tu o něco shovívavější), jejich vážnost a přirozená autorita a snaha věnovat se žákům individuálně, pomáhat slabším a podněcovat výkonnost silnějších. Nejhůře dopadla schopnost učitelů udržet pořádek a disciplínu při vyučování.</a:t>
            </a:r>
          </a:p>
          <a:p>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613872"/>
          </a:xfrm>
        </p:spPr>
        <p:txBody>
          <a:bodyPr/>
          <a:lstStyle/>
          <a:p>
            <a:r>
              <a:rPr lang="cs-CZ" dirty="0" smtClean="0"/>
              <a:t>Co je pravé vzdělávání?</a:t>
            </a:r>
            <a:endParaRPr lang="cs-CZ" dirty="0"/>
          </a:p>
        </p:txBody>
      </p:sp>
      <p:sp>
        <p:nvSpPr>
          <p:cNvPr id="3" name="Zástupný symbol pro obsah 2"/>
          <p:cNvSpPr>
            <a:spLocks noGrp="1"/>
          </p:cNvSpPr>
          <p:nvPr>
            <p:ph idx="1"/>
          </p:nvPr>
        </p:nvSpPr>
        <p:spPr>
          <a:xfrm>
            <a:off x="0" y="404664"/>
            <a:ext cx="8686800" cy="5328592"/>
          </a:xfrm>
        </p:spPr>
        <p:txBody>
          <a:bodyPr>
            <a:normAutofit fontScale="77500" lnSpcReduction="20000"/>
          </a:bodyPr>
          <a:lstStyle/>
          <a:p>
            <a:r>
              <a:rPr lang="cs-CZ" dirty="0" smtClean="0"/>
              <a:t>Bývalý církevní hodnostář David O. </a:t>
            </a:r>
            <a:r>
              <a:rPr lang="cs-CZ" dirty="0" err="1" smtClean="0"/>
              <a:t>McKay</a:t>
            </a:r>
            <a:r>
              <a:rPr lang="cs-CZ" dirty="0" smtClean="0"/>
              <a:t> v diskuzi o povaze pravého či ideálního vzdělávání uvedl následující:</a:t>
            </a:r>
          </a:p>
          <a:p>
            <a:r>
              <a:rPr lang="cs-CZ" b="1" dirty="0" smtClean="0"/>
              <a:t>„Nuže tedy, co je pravé vzdělávání? Je to vyvolávání či probouzení lásky k pravdě, předávání správného smyslu pro povinnost a otevírání duševního zraku pro velké záměry a cíle života. Není to ani tak poskytování mnoha slov jako spíše myšlenek; ne pouze stanovení mnoha pravidel jednání a myšlení, jako spíše předávání praktických principů pro život. Není to učení milovat prospěch jen sám pro sebe; je to učení člověka milovat dobro jen kvůli němu samotnému, být čestný v konání     a činech, protože to vychází ze srdce, a ze všeho nejvíce milovat a sloužit Bohu, ne ze strachu ale z radosti, kterou máme v jeho dokonalém charakteru.“ </a:t>
            </a:r>
          </a:p>
          <a:p>
            <a:endParaRPr lang="cs-CZ" dirty="0"/>
          </a:p>
        </p:txBody>
      </p:sp>
      <p:sp>
        <p:nvSpPr>
          <p:cNvPr id="4" name="TextovéPole 3"/>
          <p:cNvSpPr txBox="1"/>
          <p:nvPr/>
        </p:nvSpPr>
        <p:spPr>
          <a:xfrm>
            <a:off x="251520" y="188640"/>
            <a:ext cx="184731" cy="369332"/>
          </a:xfrm>
          <a:prstGeom prst="rect">
            <a:avLst/>
          </a:prstGeom>
          <a:noFill/>
        </p:spPr>
        <p:txBody>
          <a:bodyPr wrap="none" rtlCol="0">
            <a:spAutoFit/>
          </a:bodyPr>
          <a:lstStyle/>
          <a:p>
            <a:endParaRPr lang="cs-CZ" dirty="0"/>
          </a:p>
        </p:txBody>
      </p:sp>
      <p:pic>
        <p:nvPicPr>
          <p:cNvPr id="1026" name="Picture 2" descr="Christian Education - True Believers of Christ Community Church"/>
          <p:cNvPicPr>
            <a:picLocks noChangeAspect="1" noChangeArrowheads="1"/>
          </p:cNvPicPr>
          <p:nvPr/>
        </p:nvPicPr>
        <p:blipFill>
          <a:blip r:embed="rId2" cstate="print"/>
          <a:srcRect/>
          <a:stretch>
            <a:fillRect/>
          </a:stretch>
        </p:blipFill>
        <p:spPr bwMode="auto">
          <a:xfrm>
            <a:off x="3851920" y="4581128"/>
            <a:ext cx="4876800" cy="1409700"/>
          </a:xfrm>
          <a:prstGeom prst="rect">
            <a:avLst/>
          </a:prstGeom>
          <a:noFill/>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613872"/>
          </a:xfrm>
        </p:spPr>
        <p:txBody>
          <a:bodyPr/>
          <a:lstStyle/>
          <a:p>
            <a:r>
              <a:rPr lang="cs-CZ" dirty="0" smtClean="0"/>
              <a:t>Adventistické školství </a:t>
            </a:r>
            <a:endParaRPr lang="cs-CZ" dirty="0"/>
          </a:p>
        </p:txBody>
      </p:sp>
      <p:sp>
        <p:nvSpPr>
          <p:cNvPr id="3" name="Zástupný symbol pro obsah 2"/>
          <p:cNvSpPr>
            <a:spLocks noGrp="1"/>
          </p:cNvSpPr>
          <p:nvPr>
            <p:ph idx="1"/>
          </p:nvPr>
        </p:nvSpPr>
        <p:spPr/>
        <p:txBody>
          <a:bodyPr/>
          <a:lstStyle/>
          <a:p>
            <a:endParaRPr lang="cs-CZ"/>
          </a:p>
        </p:txBody>
      </p:sp>
      <p:pic>
        <p:nvPicPr>
          <p:cNvPr id="29698" name="Picture 2" descr="SDA College of Education Admission Requirements 2020/2021 | GH Students"/>
          <p:cNvPicPr>
            <a:picLocks noChangeAspect="1" noChangeArrowheads="1"/>
          </p:cNvPicPr>
          <p:nvPr/>
        </p:nvPicPr>
        <p:blipFill>
          <a:blip r:embed="rId2" cstate="print"/>
          <a:srcRect/>
          <a:stretch>
            <a:fillRect/>
          </a:stretch>
        </p:blipFill>
        <p:spPr bwMode="auto">
          <a:xfrm>
            <a:off x="323528" y="4653136"/>
            <a:ext cx="3429000" cy="1333501"/>
          </a:xfrm>
          <a:prstGeom prst="rect">
            <a:avLst/>
          </a:prstGeom>
          <a:noFill/>
        </p:spPr>
      </p:pic>
      <p:sp>
        <p:nvSpPr>
          <p:cNvPr id="29700" name="AutoShape 4" descr="Colleges &amp; Universities - Education Depart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9702" name="AutoShape 6" descr="Colleges &amp; Universities - Education Depart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dirty="0"/>
          </a:p>
        </p:txBody>
      </p:sp>
      <p:pic>
        <p:nvPicPr>
          <p:cNvPr id="29704" name="Picture 8" descr="Seventh-day Adventist Church Seventh-day Adventist education School  Southwest Adventist Jr Academy, school, christianity, text png | PNGEgg"/>
          <p:cNvPicPr>
            <a:picLocks noChangeAspect="1" noChangeArrowheads="1"/>
          </p:cNvPicPr>
          <p:nvPr/>
        </p:nvPicPr>
        <p:blipFill>
          <a:blip r:embed="rId3" cstate="print"/>
          <a:srcRect/>
          <a:stretch>
            <a:fillRect/>
          </a:stretch>
        </p:blipFill>
        <p:spPr bwMode="auto">
          <a:xfrm>
            <a:off x="3851920" y="4581128"/>
            <a:ext cx="4824536" cy="1452787"/>
          </a:xfrm>
          <a:prstGeom prst="rect">
            <a:avLst/>
          </a:prstGeom>
          <a:noFill/>
        </p:spPr>
      </p:pic>
      <p:pic>
        <p:nvPicPr>
          <p:cNvPr id="29706" name="Picture 10" descr="Train Up a Child | Adventist Research"/>
          <p:cNvPicPr>
            <a:picLocks noChangeAspect="1" noChangeArrowheads="1"/>
          </p:cNvPicPr>
          <p:nvPr/>
        </p:nvPicPr>
        <p:blipFill>
          <a:blip r:embed="rId4" cstate="print"/>
          <a:srcRect/>
          <a:stretch>
            <a:fillRect/>
          </a:stretch>
        </p:blipFill>
        <p:spPr bwMode="auto">
          <a:xfrm>
            <a:off x="323528" y="188640"/>
            <a:ext cx="8568952" cy="4464496"/>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706"/>
                                        </p:tgtEl>
                                        <p:attrNameLst>
                                          <p:attrName>style.visibility</p:attrName>
                                        </p:attrNameLst>
                                      </p:cBhvr>
                                      <p:to>
                                        <p:strVal val="visible"/>
                                      </p:to>
                                    </p:set>
                                    <p:animEffect transition="in" filter="wipe(down)">
                                      <p:cBhvr>
                                        <p:cTn id="7"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p:txBody>
      </p:sp>
      <p:pic>
        <p:nvPicPr>
          <p:cNvPr id="307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ovéPole 4"/>
          <p:cNvSpPr txBox="1"/>
          <p:nvPr/>
        </p:nvSpPr>
        <p:spPr>
          <a:xfrm>
            <a:off x="467544" y="4005064"/>
            <a:ext cx="3579826" cy="1938992"/>
          </a:xfrm>
          <a:prstGeom prst="rect">
            <a:avLst/>
          </a:prstGeom>
          <a:noFill/>
        </p:spPr>
        <p:txBody>
          <a:bodyPr wrap="none" rtlCol="0">
            <a:spAutoFit/>
          </a:bodyPr>
          <a:lstStyle/>
          <a:p>
            <a:r>
              <a:rPr lang="cs-CZ" sz="2400" b="1" dirty="0" smtClean="0"/>
              <a:t>8 807 škol</a:t>
            </a:r>
          </a:p>
          <a:p>
            <a:endParaRPr lang="cs-CZ" sz="2400" b="1" dirty="0" smtClean="0"/>
          </a:p>
          <a:p>
            <a:r>
              <a:rPr lang="cs-CZ" sz="2400" b="1" dirty="0" smtClean="0"/>
              <a:t>106 031 učitelů</a:t>
            </a:r>
          </a:p>
          <a:p>
            <a:endParaRPr lang="cs-CZ" sz="2400" b="1" dirty="0" smtClean="0"/>
          </a:p>
          <a:p>
            <a:r>
              <a:rPr lang="cs-CZ" sz="2400" b="1" dirty="0" smtClean="0"/>
              <a:t>1 881 571 studentů</a:t>
            </a:r>
            <a:endParaRPr lang="cs-CZ" sz="2400" b="1"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757888"/>
          </a:xfrm>
        </p:spPr>
        <p:txBody>
          <a:bodyPr/>
          <a:lstStyle/>
          <a:p>
            <a:r>
              <a:rPr lang="cs-CZ" dirty="0" err="1" smtClean="0"/>
              <a:t>Fountainview</a:t>
            </a:r>
            <a:r>
              <a:rPr lang="cs-CZ" dirty="0" smtClean="0"/>
              <a:t> </a:t>
            </a:r>
            <a:r>
              <a:rPr lang="cs-CZ" dirty="0" err="1" smtClean="0"/>
              <a:t>Academy</a:t>
            </a:r>
            <a:r>
              <a:rPr lang="cs-CZ" dirty="0" smtClean="0"/>
              <a:t> </a:t>
            </a:r>
            <a:endParaRPr lang="cs-CZ" dirty="0"/>
          </a:p>
        </p:txBody>
      </p:sp>
      <p:sp>
        <p:nvSpPr>
          <p:cNvPr id="3" name="Zástupný symbol pro obsah 2"/>
          <p:cNvSpPr>
            <a:spLocks noGrp="1"/>
          </p:cNvSpPr>
          <p:nvPr>
            <p:ph idx="1"/>
          </p:nvPr>
        </p:nvSpPr>
        <p:spPr/>
        <p:txBody>
          <a:bodyPr/>
          <a:lstStyle/>
          <a:p>
            <a:r>
              <a:rPr lang="cs-CZ" dirty="0" err="1" smtClean="0"/>
              <a:t>Fountainview</a:t>
            </a:r>
            <a:r>
              <a:rPr lang="cs-CZ" dirty="0" smtClean="0"/>
              <a:t> </a:t>
            </a:r>
            <a:r>
              <a:rPr lang="cs-CZ" dirty="0" err="1" smtClean="0"/>
              <a:t>Academy</a:t>
            </a:r>
            <a:r>
              <a:rPr lang="cs-CZ" dirty="0" smtClean="0"/>
              <a:t> je církevní internátní škola, která se nachází 27 km jižně od města </a:t>
            </a:r>
            <a:r>
              <a:rPr lang="cs-CZ" dirty="0" err="1" smtClean="0"/>
              <a:t>Lillooet</a:t>
            </a:r>
            <a:r>
              <a:rPr lang="cs-CZ" dirty="0" smtClean="0"/>
              <a:t> v Britské Kolumbii, v Kanadě</a:t>
            </a:r>
            <a:endParaRPr lang="cs-CZ" dirty="0"/>
          </a:p>
        </p:txBody>
      </p:sp>
      <p:pic>
        <p:nvPicPr>
          <p:cNvPr id="5" name="Obrázek 4" descr="OOO"/>
          <p:cNvPicPr/>
          <p:nvPr/>
        </p:nvPicPr>
        <p:blipFill>
          <a:blip r:embed="rId2" cstate="print"/>
          <a:srcRect/>
          <a:stretch>
            <a:fillRect/>
          </a:stretch>
        </p:blipFill>
        <p:spPr bwMode="auto">
          <a:xfrm>
            <a:off x="2843808" y="2060848"/>
            <a:ext cx="5760720" cy="4080993"/>
          </a:xfrm>
          <a:prstGeom prst="rect">
            <a:avLst/>
          </a:prstGeom>
          <a:noFill/>
          <a:ln w="9525">
            <a:noFill/>
            <a:miter lim="800000"/>
            <a:headEnd/>
            <a:tailEnd/>
          </a:ln>
        </p:spPr>
      </p:pic>
      <p:sp>
        <p:nvSpPr>
          <p:cNvPr id="6" name="TextovéPole 5"/>
          <p:cNvSpPr txBox="1"/>
          <p:nvPr/>
        </p:nvSpPr>
        <p:spPr>
          <a:xfrm>
            <a:off x="539552" y="3068960"/>
            <a:ext cx="2387453" cy="1200329"/>
          </a:xfrm>
          <a:prstGeom prst="rect">
            <a:avLst/>
          </a:prstGeom>
          <a:noFill/>
        </p:spPr>
        <p:txBody>
          <a:bodyPr wrap="square" rtlCol="0">
            <a:spAutoFit/>
          </a:bodyPr>
          <a:lstStyle/>
          <a:p>
            <a:r>
              <a:rPr lang="cs-CZ" sz="2400" b="1" dirty="0" smtClean="0"/>
              <a:t>Založena </a:t>
            </a:r>
          </a:p>
          <a:p>
            <a:r>
              <a:rPr lang="cs-CZ" sz="2400" b="1" dirty="0" smtClean="0"/>
              <a:t>v roce </a:t>
            </a:r>
          </a:p>
          <a:p>
            <a:r>
              <a:rPr lang="cs-CZ" sz="2400" b="1" dirty="0" smtClean="0"/>
              <a:t>1975</a:t>
            </a:r>
            <a:endParaRPr lang="cs-CZ" sz="2400" b="1" dirty="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Fountainview</a:t>
            </a:r>
            <a:r>
              <a:rPr lang="cs-CZ" dirty="0" smtClean="0"/>
              <a:t> </a:t>
            </a:r>
            <a:r>
              <a:rPr lang="cs-CZ" dirty="0" err="1" smtClean="0"/>
              <a:t>Academy</a:t>
            </a:r>
            <a:r>
              <a:rPr lang="cs-CZ" dirty="0" smtClean="0"/>
              <a:t> </a:t>
            </a:r>
            <a:endParaRPr lang="cs-CZ" dirty="0"/>
          </a:p>
        </p:txBody>
      </p:sp>
      <p:sp>
        <p:nvSpPr>
          <p:cNvPr id="3" name="Zástupný symbol pro obsah 2"/>
          <p:cNvSpPr>
            <a:spLocks noGrp="1"/>
          </p:cNvSpPr>
          <p:nvPr>
            <p:ph idx="1"/>
          </p:nvPr>
        </p:nvSpPr>
        <p:spPr>
          <a:xfrm>
            <a:off x="179512" y="530352"/>
            <a:ext cx="8507288" cy="4914872"/>
          </a:xfrm>
        </p:spPr>
        <p:txBody>
          <a:bodyPr>
            <a:normAutofit fontScale="77500" lnSpcReduction="20000"/>
          </a:bodyPr>
          <a:lstStyle/>
          <a:p>
            <a:pPr>
              <a:buFont typeface="Wingdings" pitchFamily="2" charset="2"/>
              <a:buChar char="Ø"/>
            </a:pPr>
            <a:r>
              <a:rPr lang="cs-CZ" sz="3100" b="1" dirty="0" smtClean="0">
                <a:solidFill>
                  <a:srgbClr val="0070C0"/>
                </a:solidFill>
                <a:effectLst>
                  <a:outerShdw blurRad="38100" dist="38100" dir="2700000" algn="tl">
                    <a:srgbClr val="000000">
                      <a:alpha val="43137"/>
                    </a:srgbClr>
                  </a:outerShdw>
                </a:effectLst>
              </a:rPr>
              <a:t>Filozofie vzdělání této školy vychází z principů knihy „Výchova“ od </a:t>
            </a:r>
            <a:r>
              <a:rPr lang="cs-CZ" sz="3100" b="1" dirty="0" err="1" smtClean="0">
                <a:solidFill>
                  <a:srgbClr val="0070C0"/>
                </a:solidFill>
                <a:effectLst>
                  <a:outerShdw blurRad="38100" dist="38100" dir="2700000" algn="tl">
                    <a:srgbClr val="000000">
                      <a:alpha val="43137"/>
                    </a:srgbClr>
                  </a:outerShdw>
                </a:effectLst>
              </a:rPr>
              <a:t>E.G.Whiteové</a:t>
            </a:r>
            <a:r>
              <a:rPr lang="cs-CZ" sz="3100" b="1" dirty="0" smtClean="0">
                <a:solidFill>
                  <a:srgbClr val="0070C0"/>
                </a:solidFill>
                <a:effectLst>
                  <a:outerShdw blurRad="38100" dist="38100" dir="2700000" algn="tl">
                    <a:srgbClr val="000000">
                      <a:alpha val="43137"/>
                    </a:srgbClr>
                  </a:outerShdw>
                </a:effectLst>
              </a:rPr>
              <a:t>.           </a:t>
            </a:r>
          </a:p>
          <a:p>
            <a:pPr>
              <a:buFont typeface="Wingdings" pitchFamily="2" charset="2"/>
              <a:buChar char="Ø"/>
            </a:pPr>
            <a:r>
              <a:rPr lang="cs-CZ" sz="3100" b="1" dirty="0" smtClean="0"/>
              <a:t>Škola </a:t>
            </a:r>
            <a:r>
              <a:rPr lang="cs-CZ" sz="3100" b="1" dirty="0" err="1" smtClean="0"/>
              <a:t>Fountainview</a:t>
            </a:r>
            <a:r>
              <a:rPr lang="cs-CZ" sz="3100" b="1" dirty="0" smtClean="0"/>
              <a:t> </a:t>
            </a:r>
            <a:r>
              <a:rPr lang="cs-CZ" sz="3100" b="1" dirty="0" err="1" smtClean="0"/>
              <a:t>Academy</a:t>
            </a:r>
            <a:r>
              <a:rPr lang="cs-CZ" sz="3100" b="1" dirty="0" smtClean="0"/>
              <a:t> se snaží docílit své poslání vyváženým programem výuky praktických dovedností a studia teorie. Od každého studenta se vyžaduje, aby každý týden navštěvoval přibližně 25 vyučovacích hodin a 18-20 hodin strávil činností v praktických technických oborech jako prostředku převedení teorie do skutečného života. </a:t>
            </a:r>
            <a:endParaRPr lang="cs-CZ" sz="3100" b="1" smtClean="0"/>
          </a:p>
          <a:p>
            <a:pPr>
              <a:buFont typeface="Wingdings" pitchFamily="2" charset="2"/>
              <a:buChar char="Ø"/>
            </a:pPr>
            <a:r>
              <a:rPr lang="cs-CZ" sz="3100" b="1" smtClean="0"/>
              <a:t>K</a:t>
            </a:r>
            <a:r>
              <a:rPr lang="cs-CZ" sz="3100" b="1" dirty="0" smtClean="0"/>
              <a:t> této střední škole patří např. biofarma, kde se pěstuje např. organická mrkev,  dále v kampusu najdeme studio digitálních médií, dílnu s údržbářskými řemesly, restauraci se samoobsluhou (menzu) a kancelář. </a:t>
            </a:r>
          </a:p>
          <a:p>
            <a:endParaRPr lang="cs-CZ" dirty="0"/>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Fountainview</a:t>
            </a:r>
            <a:r>
              <a:rPr lang="cs-CZ" dirty="0" smtClean="0"/>
              <a:t> </a:t>
            </a:r>
            <a:r>
              <a:rPr lang="cs-CZ" dirty="0" err="1" smtClean="0"/>
              <a:t>Academy</a:t>
            </a:r>
            <a:r>
              <a:rPr lang="cs-CZ" dirty="0" smtClean="0"/>
              <a:t> </a:t>
            </a:r>
            <a:endParaRPr lang="cs-CZ" dirty="0"/>
          </a:p>
        </p:txBody>
      </p:sp>
      <p:sp>
        <p:nvSpPr>
          <p:cNvPr id="3" name="Zástupný symbol pro obsah 2"/>
          <p:cNvSpPr>
            <a:spLocks noGrp="1"/>
          </p:cNvSpPr>
          <p:nvPr>
            <p:ph idx="1"/>
          </p:nvPr>
        </p:nvSpPr>
        <p:spPr/>
        <p:txBody>
          <a:bodyPr/>
          <a:lstStyle/>
          <a:p>
            <a:endParaRPr lang="cs-CZ"/>
          </a:p>
        </p:txBody>
      </p:sp>
      <p:pic>
        <p:nvPicPr>
          <p:cNvPr id="5" name="Obrázek 4" descr="About"/>
          <p:cNvPicPr/>
          <p:nvPr/>
        </p:nvPicPr>
        <p:blipFill>
          <a:blip r:embed="rId2" cstate="print"/>
          <a:srcRect/>
          <a:stretch>
            <a:fillRect/>
          </a:stretch>
        </p:blipFill>
        <p:spPr bwMode="auto">
          <a:xfrm>
            <a:off x="395536" y="404664"/>
            <a:ext cx="8352928" cy="5040560"/>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469856"/>
          </a:xfrm>
        </p:spPr>
        <p:txBody>
          <a:bodyPr/>
          <a:lstStyle/>
          <a:p>
            <a:r>
              <a:rPr lang="cs-CZ" dirty="0" smtClean="0"/>
              <a:t>Co je ideální vzdělání?</a:t>
            </a:r>
            <a:endParaRPr lang="cs-CZ" dirty="0"/>
          </a:p>
        </p:txBody>
      </p:sp>
      <p:sp>
        <p:nvSpPr>
          <p:cNvPr id="3" name="Zástupný symbol pro obsah 2"/>
          <p:cNvSpPr>
            <a:spLocks noGrp="1"/>
          </p:cNvSpPr>
          <p:nvPr>
            <p:ph idx="1"/>
          </p:nvPr>
        </p:nvSpPr>
        <p:spPr>
          <a:xfrm>
            <a:off x="0" y="530352"/>
            <a:ext cx="8686800" cy="4187952"/>
          </a:xfrm>
        </p:spPr>
        <p:txBody>
          <a:bodyPr>
            <a:noAutofit/>
          </a:bodyPr>
          <a:lstStyle/>
          <a:p>
            <a:r>
              <a:rPr lang="cs-CZ" b="1" dirty="0" smtClean="0">
                <a:solidFill>
                  <a:srgbClr val="0070C0"/>
                </a:solidFill>
                <a:effectLst>
                  <a:outerShdw blurRad="38100" dist="38100" dir="2700000" algn="tl">
                    <a:srgbClr val="000000">
                      <a:alpha val="43137"/>
                    </a:srgbClr>
                  </a:outerShdw>
                </a:effectLst>
              </a:rPr>
              <a:t>Cílem skutečného a pravého vzdělávání je charakter</a:t>
            </a:r>
            <a:r>
              <a:rPr lang="cs-CZ" dirty="0" smtClean="0"/>
              <a:t>; obory jako např. věda, historie a literatura jsou pouze prostředky, které lze použít k dosažení této vytoužené mety. </a:t>
            </a:r>
            <a:r>
              <a:rPr lang="cs-CZ" b="1" dirty="0" smtClean="0"/>
              <a:t>Charakter</a:t>
            </a:r>
            <a:r>
              <a:rPr lang="cs-CZ" dirty="0" smtClean="0"/>
              <a:t> není výsledkem náhody, nýbrž nepřetržitého správného myšlení a správných činů. („Proč výchova?“, </a:t>
            </a:r>
            <a:r>
              <a:rPr lang="cs-CZ" dirty="0" err="1" smtClean="0"/>
              <a:t>Improvement</a:t>
            </a:r>
            <a:r>
              <a:rPr lang="cs-CZ" dirty="0" smtClean="0"/>
              <a:t> </a:t>
            </a:r>
            <a:r>
              <a:rPr lang="cs-CZ" dirty="0" err="1" smtClean="0"/>
              <a:t>Era</a:t>
            </a:r>
            <a:r>
              <a:rPr lang="cs-CZ" dirty="0" smtClean="0"/>
              <a:t>, září 1967, str. 3)</a:t>
            </a:r>
          </a:p>
          <a:p>
            <a:r>
              <a:rPr lang="cs-CZ" b="1" i="1" dirty="0" smtClean="0">
                <a:solidFill>
                  <a:srgbClr val="FF0000"/>
                </a:solidFill>
                <a:effectLst>
                  <a:outerShdw blurRad="38100" dist="38100" dir="2700000" algn="tl">
                    <a:srgbClr val="000000">
                      <a:alpha val="43137"/>
                    </a:srgbClr>
                  </a:outerShdw>
                </a:effectLst>
              </a:rPr>
              <a:t>„Vždyť život nalézá ten kdo nalézá mne (moudrost); ten nachází i Hospodinovu přízeň“ </a:t>
            </a:r>
            <a:r>
              <a:rPr lang="cs-CZ" i="1" dirty="0" smtClean="0">
                <a:solidFill>
                  <a:srgbClr val="FF0000"/>
                </a:solidFill>
              </a:rPr>
              <a:t>(</a:t>
            </a:r>
            <a:r>
              <a:rPr lang="cs-CZ" i="1" dirty="0" err="1" smtClean="0">
                <a:solidFill>
                  <a:srgbClr val="FF0000"/>
                </a:solidFill>
              </a:rPr>
              <a:t>Př</a:t>
            </a:r>
            <a:r>
              <a:rPr lang="cs-CZ" i="1" dirty="0" smtClean="0">
                <a:solidFill>
                  <a:srgbClr val="FF0000"/>
                </a:solidFill>
              </a:rPr>
              <a:t> 9,35; SNC)</a:t>
            </a:r>
            <a:endParaRPr lang="cs-CZ" i="1" dirty="0">
              <a:solidFill>
                <a:srgbClr val="FF000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igious Education Images, Stock Photos &amp; Vectors | Shutterstock"/>
          <p:cNvPicPr>
            <a:picLocks noChangeAspect="1" noChangeArrowheads="1"/>
          </p:cNvPicPr>
          <p:nvPr/>
        </p:nvPicPr>
        <p:blipFill>
          <a:blip r:embed="rId2" cstate="print"/>
          <a:srcRect/>
          <a:stretch>
            <a:fillRect/>
          </a:stretch>
        </p:blipFill>
        <p:spPr bwMode="auto">
          <a:xfrm>
            <a:off x="467544" y="548680"/>
            <a:ext cx="8208912" cy="5040560"/>
          </a:xfrm>
          <a:prstGeom prst="rect">
            <a:avLst/>
          </a:prstGeom>
          <a:noFill/>
        </p:spPr>
      </p:pic>
      <p:sp>
        <p:nvSpPr>
          <p:cNvPr id="2" name="Nadpis 1"/>
          <p:cNvSpPr>
            <a:spLocks noGrp="1"/>
          </p:cNvSpPr>
          <p:nvPr>
            <p:ph type="title"/>
          </p:nvPr>
        </p:nvSpPr>
        <p:spPr>
          <a:xfrm>
            <a:off x="323528" y="4869160"/>
            <a:ext cx="8568952" cy="1512168"/>
          </a:xfrm>
        </p:spPr>
        <p:txBody>
          <a:bodyPr>
            <a:normAutofit fontScale="90000"/>
          </a:bodyPr>
          <a:lstStyle/>
          <a:p>
            <a:pPr algn="ctr"/>
            <a:r>
              <a:rPr lang="cs-CZ" sz="2700" dirty="0" smtClean="0">
                <a:solidFill>
                  <a:srgbClr val="FFFF00"/>
                </a:solidFill>
              </a:rPr>
              <a:t>„Počátek moudrosti je bázeň před Hospodinem a poznání Svatého je rozumnost“</a:t>
            </a:r>
            <a:r>
              <a:rPr lang="cs-CZ" sz="2400" dirty="0" smtClean="0">
                <a:solidFill>
                  <a:srgbClr val="FFFF00"/>
                </a:solidFill>
              </a:rPr>
              <a:t/>
            </a:r>
            <a:br>
              <a:rPr lang="cs-CZ" sz="2400" dirty="0" smtClean="0">
                <a:solidFill>
                  <a:srgbClr val="FFFF00"/>
                </a:solidFill>
              </a:rPr>
            </a:br>
            <a:r>
              <a:rPr lang="cs-CZ" sz="2400" dirty="0" smtClean="0">
                <a:solidFill>
                  <a:schemeClr val="tx1"/>
                </a:solidFill>
              </a:rPr>
              <a:t>Přísloví  9,10 (SNC)</a:t>
            </a:r>
            <a:br>
              <a:rPr lang="cs-CZ" sz="2400" dirty="0" smtClean="0">
                <a:solidFill>
                  <a:schemeClr val="tx1"/>
                </a:solidFill>
              </a:rPr>
            </a:br>
            <a:r>
              <a:rPr lang="cs-CZ" sz="2400" dirty="0" smtClean="0">
                <a:solidFill>
                  <a:schemeClr val="tx1"/>
                </a:solidFill>
              </a:rPr>
              <a:t/>
            </a:r>
            <a:br>
              <a:rPr lang="cs-CZ" sz="2400" dirty="0" smtClean="0">
                <a:solidFill>
                  <a:schemeClr val="tx1"/>
                </a:solidFill>
              </a:rPr>
            </a:br>
            <a:r>
              <a:rPr lang="cs-CZ" dirty="0" smtClean="0"/>
              <a:t>Co je ideální vzdělání?</a:t>
            </a:r>
            <a:endParaRPr lang="cs-CZ" dirty="0">
              <a:solidFill>
                <a:srgbClr val="FFFF00"/>
              </a:solidFill>
            </a:endParaRPr>
          </a:p>
        </p:txBody>
      </p:sp>
      <p:sp>
        <p:nvSpPr>
          <p:cNvPr id="3" name="Zástupný symbol pro obsah 2"/>
          <p:cNvSpPr>
            <a:spLocks noGrp="1"/>
          </p:cNvSpPr>
          <p:nvPr>
            <p:ph idx="1"/>
          </p:nvPr>
        </p:nvSpPr>
        <p:spPr/>
        <p:txBody>
          <a:bodyPr/>
          <a:lstStyle/>
          <a:p>
            <a:endParaRPr lang="cs-CZ"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
        <p:nvSpPr>
          <p:cNvPr id="4" name="TextovéPole 3"/>
          <p:cNvSpPr txBox="1"/>
          <p:nvPr/>
        </p:nvSpPr>
        <p:spPr>
          <a:xfrm>
            <a:off x="539552" y="188640"/>
            <a:ext cx="184731" cy="369332"/>
          </a:xfrm>
          <a:prstGeom prst="rect">
            <a:avLst/>
          </a:prstGeom>
          <a:noFill/>
        </p:spPr>
        <p:txBody>
          <a:bodyPr wrap="none" rtlCol="0">
            <a:spAutoFit/>
          </a:bodyPr>
          <a:lstStyle/>
          <a:p>
            <a:endParaRPr lang="cs-CZ" dirty="0"/>
          </a:p>
        </p:txBody>
      </p:sp>
      <p:pic>
        <p:nvPicPr>
          <p:cNvPr id="1026" name="Picture 2" descr="I Feel My Savior's Love | Jesus photo, Jesus images, Jesus pictures"/>
          <p:cNvPicPr>
            <a:picLocks noChangeAspect="1" noChangeArrowheads="1"/>
          </p:cNvPicPr>
          <p:nvPr/>
        </p:nvPicPr>
        <p:blipFill>
          <a:blip r:embed="rId2" cstate="print"/>
          <a:srcRect/>
          <a:stretch>
            <a:fillRect/>
          </a:stretch>
        </p:blipFill>
        <p:spPr bwMode="auto">
          <a:xfrm>
            <a:off x="1907704" y="0"/>
            <a:ext cx="5486400" cy="6858001"/>
          </a:xfrm>
          <a:prstGeom prst="rect">
            <a:avLst/>
          </a:prstGeom>
          <a:noFill/>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874520"/>
          </a:xfrm>
        </p:spPr>
        <p:txBody>
          <a:bodyPr>
            <a:normAutofit fontScale="90000"/>
          </a:bodyPr>
          <a:lstStyle/>
          <a:p>
            <a:r>
              <a:rPr lang="cs-CZ" dirty="0" smtClean="0"/>
              <a:t>„Průměrný učitel vypráví. Dobrý učitel vysvětluje. Výborný učitel ukazuje. Nejlepší učitel inspiruje.“</a:t>
            </a:r>
            <a:br>
              <a:rPr lang="cs-CZ" dirty="0" smtClean="0"/>
            </a:br>
            <a:r>
              <a:rPr lang="cs-CZ" i="1" dirty="0" smtClean="0"/>
              <a:t>Ch. F. Brown</a:t>
            </a:r>
            <a:r>
              <a:rPr lang="cs-CZ" dirty="0" smtClean="0"/>
              <a:t> </a:t>
            </a:r>
            <a:br>
              <a:rPr lang="cs-CZ" dirty="0" smtClean="0"/>
            </a:br>
            <a:endParaRPr lang="cs-CZ" dirty="0"/>
          </a:p>
        </p:txBody>
      </p:sp>
      <p:sp>
        <p:nvSpPr>
          <p:cNvPr id="3" name="Zástupný symbol pro obsah 2"/>
          <p:cNvSpPr>
            <a:spLocks noGrp="1"/>
          </p:cNvSpPr>
          <p:nvPr>
            <p:ph idx="1"/>
          </p:nvPr>
        </p:nvSpPr>
        <p:spPr/>
        <p:txBody>
          <a:bodyPr/>
          <a:lstStyle/>
          <a:p>
            <a:endParaRPr lang="cs-CZ" dirty="0"/>
          </a:p>
        </p:txBody>
      </p:sp>
      <p:sp>
        <p:nvSpPr>
          <p:cNvPr id="4" name="TextovéPole 3"/>
          <p:cNvSpPr txBox="1"/>
          <p:nvPr/>
        </p:nvSpPr>
        <p:spPr>
          <a:xfrm>
            <a:off x="395536" y="188640"/>
            <a:ext cx="184731" cy="369332"/>
          </a:xfrm>
          <a:prstGeom prst="rect">
            <a:avLst/>
          </a:prstGeom>
          <a:noFill/>
        </p:spPr>
        <p:txBody>
          <a:bodyPr wrap="none" rtlCol="0">
            <a:spAutoFit/>
          </a:bodyPr>
          <a:lstStyle/>
          <a:p>
            <a:endParaRPr lang="cs-CZ" dirty="0"/>
          </a:p>
        </p:txBody>
      </p:sp>
      <p:pic>
        <p:nvPicPr>
          <p:cNvPr id="1026" name="Picture 2" descr="img_0357.jpg"/>
          <p:cNvPicPr>
            <a:picLocks noChangeAspect="1" noChangeArrowheads="1"/>
          </p:cNvPicPr>
          <p:nvPr/>
        </p:nvPicPr>
        <p:blipFill>
          <a:blip r:embed="rId2" cstate="print"/>
          <a:srcRect/>
          <a:stretch>
            <a:fillRect/>
          </a:stretch>
        </p:blipFill>
        <p:spPr bwMode="auto">
          <a:xfrm>
            <a:off x="251520" y="188640"/>
            <a:ext cx="8667750" cy="4162426"/>
          </a:xfrm>
          <a:prstGeom prst="rect">
            <a:avLst/>
          </a:prstGeom>
          <a:noFill/>
        </p:spPr>
      </p:pic>
      <p:pic>
        <p:nvPicPr>
          <p:cNvPr id="1029" name="Picture 5" descr="https://www.elijas.cz/images/frontend/logo_full.png"/>
          <p:cNvPicPr>
            <a:picLocks noChangeAspect="1" noChangeArrowheads="1"/>
          </p:cNvPicPr>
          <p:nvPr/>
        </p:nvPicPr>
        <p:blipFill>
          <a:blip r:embed="rId3" cstate="print"/>
          <a:srcRect/>
          <a:stretch>
            <a:fillRect/>
          </a:stretch>
        </p:blipFill>
        <p:spPr bwMode="auto">
          <a:xfrm>
            <a:off x="323528" y="260648"/>
            <a:ext cx="2571750" cy="733426"/>
          </a:xfrm>
          <a:prstGeom prst="rect">
            <a:avLst/>
          </a:prstGeom>
          <a:noFill/>
        </p:spPr>
      </p:pic>
    </p:spTree>
  </p:cSld>
  <p:clrMapOvr>
    <a:masterClrMapping/>
  </p:clrMapOvr>
  <p:transition>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37808"/>
          </a:xfrm>
        </p:spPr>
        <p:txBody>
          <a:bodyPr>
            <a:normAutofit/>
          </a:bodyPr>
          <a:lstStyle/>
          <a:p>
            <a:pPr algn="ctr"/>
            <a:r>
              <a:rPr lang="cs-CZ" sz="4000" dirty="0" smtClean="0"/>
              <a:t>Co je ideální vzdělávání?</a:t>
            </a:r>
            <a:endParaRPr lang="cs-CZ" sz="4000" dirty="0"/>
          </a:p>
        </p:txBody>
      </p:sp>
      <p:sp>
        <p:nvSpPr>
          <p:cNvPr id="3" name="Zástupný symbol pro obsah 2"/>
          <p:cNvSpPr>
            <a:spLocks noGrp="1"/>
          </p:cNvSpPr>
          <p:nvPr>
            <p:ph idx="1"/>
          </p:nvPr>
        </p:nvSpPr>
        <p:spPr/>
        <p:txBody>
          <a:bodyPr/>
          <a:lstStyle/>
          <a:p>
            <a:endParaRPr lang="cs-CZ"/>
          </a:p>
        </p:txBody>
      </p:sp>
      <p:pic>
        <p:nvPicPr>
          <p:cNvPr id="43010" name="Picture 2" descr="3 Tips to Become True Followers of God"/>
          <p:cNvPicPr>
            <a:picLocks noChangeAspect="1" noChangeArrowheads="1"/>
          </p:cNvPicPr>
          <p:nvPr/>
        </p:nvPicPr>
        <p:blipFill>
          <a:blip r:embed="rId2" cstate="print"/>
          <a:srcRect/>
          <a:stretch>
            <a:fillRect/>
          </a:stretch>
        </p:blipFill>
        <p:spPr bwMode="auto">
          <a:xfrm>
            <a:off x="467544" y="476672"/>
            <a:ext cx="8208912" cy="4896544"/>
          </a:xfrm>
          <a:prstGeom prst="rect">
            <a:avLst/>
          </a:prstGeom>
          <a:noFill/>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grpId="0" nodeType="clickEffect">
                                  <p:stCondLst>
                                    <p:cond delay="0"/>
                                  </p:stCondLst>
                                  <p:childTnLst>
                                    <p:animMotion origin="layout" path="M 0 0  C 0.012 -0.02398  0.033 -0.05861  0.058 -0.05861  C 0.095 -0.05861  0.125 -0.02265  0.125 0.02265  C 0.125 0.0373  0.122 0.05062  0.116 0.06261  C 0.117 0.06261  0 0.24244  0 0.24377  C 0 0.24244  -0.117 0.06261  -0.116 0.06261  C -0.122 0.05062  -0.125 0.0373  -0.125 0.02265  C -0.125 -0.02265  -0.095 -0.05861  -0.057 -0.05861  C -0.033 -0.05861  -0.012 -0.02398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4941168"/>
            <a:ext cx="8183880" cy="1093872"/>
          </a:xfrm>
        </p:spPr>
        <p:txBody>
          <a:bodyPr>
            <a:normAutofit/>
          </a:bodyPr>
          <a:lstStyle/>
          <a:p>
            <a:pPr algn="ctr"/>
            <a:r>
              <a:rPr lang="cs-CZ" sz="4800" dirty="0" smtClean="0"/>
              <a:t>Co je ideální vzdělání?</a:t>
            </a:r>
            <a:endParaRPr lang="cs-CZ" sz="4800" dirty="0"/>
          </a:p>
        </p:txBody>
      </p:sp>
      <p:sp>
        <p:nvSpPr>
          <p:cNvPr id="3" name="Zástupný symbol pro obsah 2"/>
          <p:cNvSpPr>
            <a:spLocks noGrp="1"/>
          </p:cNvSpPr>
          <p:nvPr>
            <p:ph idx="1"/>
          </p:nvPr>
        </p:nvSpPr>
        <p:spPr/>
        <p:txBody>
          <a:bodyPr>
            <a:normAutofit/>
          </a:bodyPr>
          <a:lstStyle/>
          <a:p>
            <a:r>
              <a:rPr lang="cs-CZ" sz="3200" b="1" dirty="0" smtClean="0">
                <a:effectLst>
                  <a:outerShdw blurRad="38100" dist="38100" dir="2700000" algn="tl">
                    <a:srgbClr val="000000">
                      <a:alpha val="43137"/>
                    </a:srgbClr>
                  </a:outerShdw>
                </a:effectLst>
              </a:rPr>
              <a:t>Den vzdělávání</a:t>
            </a:r>
            <a:endParaRPr lang="cs-CZ" sz="3200" b="1" dirty="0">
              <a:effectLst>
                <a:outerShdw blurRad="38100" dist="38100" dir="2700000" algn="tl">
                  <a:srgbClr val="000000">
                    <a:alpha val="43137"/>
                  </a:srgbClr>
                </a:outerShdw>
              </a:effectLst>
            </a:endParaRPr>
          </a:p>
        </p:txBody>
      </p:sp>
      <p:pic>
        <p:nvPicPr>
          <p:cNvPr id="1026" name="Picture 2" descr="https://msfteducortexone.azureedge.net/assets/539-training-homepage-3up/FnwjlMtsmEupvckNBT2ljg/539-Panel3-FeatureGroup-Training.jpg"/>
          <p:cNvPicPr>
            <a:picLocks noChangeAspect="1" noChangeArrowheads="1"/>
          </p:cNvPicPr>
          <p:nvPr/>
        </p:nvPicPr>
        <p:blipFill>
          <a:blip r:embed="rId2" cstate="print"/>
          <a:srcRect/>
          <a:stretch>
            <a:fillRect/>
          </a:stretch>
        </p:blipFill>
        <p:spPr bwMode="auto">
          <a:xfrm>
            <a:off x="1475656" y="1074122"/>
            <a:ext cx="6408712" cy="3939054"/>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983480"/>
            <a:ext cx="8712968" cy="1469856"/>
          </a:xfrm>
        </p:spPr>
        <p:txBody>
          <a:bodyPr/>
          <a:lstStyle/>
          <a:p>
            <a:pPr algn="ctr"/>
            <a:r>
              <a:rPr lang="cs-CZ" dirty="0" smtClean="0"/>
              <a:t>Co říká Bible o pravém vzdělání?</a:t>
            </a:r>
            <a:endParaRPr lang="cs-CZ" dirty="0"/>
          </a:p>
        </p:txBody>
      </p:sp>
      <p:sp>
        <p:nvSpPr>
          <p:cNvPr id="3" name="Zástupný symbol pro obsah 2"/>
          <p:cNvSpPr>
            <a:spLocks noGrp="1"/>
          </p:cNvSpPr>
          <p:nvPr>
            <p:ph idx="1"/>
          </p:nvPr>
        </p:nvSpPr>
        <p:spPr/>
        <p:txBody>
          <a:bodyPr/>
          <a:lstStyle/>
          <a:p>
            <a:endParaRPr lang="cs-CZ"/>
          </a:p>
        </p:txBody>
      </p:sp>
      <p:sp>
        <p:nvSpPr>
          <p:cNvPr id="4" name="TextovéPole 3"/>
          <p:cNvSpPr txBox="1"/>
          <p:nvPr/>
        </p:nvSpPr>
        <p:spPr>
          <a:xfrm>
            <a:off x="611560" y="0"/>
            <a:ext cx="184731" cy="369332"/>
          </a:xfrm>
          <a:prstGeom prst="rect">
            <a:avLst/>
          </a:prstGeom>
          <a:noFill/>
        </p:spPr>
        <p:txBody>
          <a:bodyPr wrap="none" rtlCol="0">
            <a:spAutoFit/>
          </a:bodyPr>
          <a:lstStyle/>
          <a:p>
            <a:endParaRPr lang="cs-CZ" dirty="0"/>
          </a:p>
        </p:txBody>
      </p:sp>
      <p:pic>
        <p:nvPicPr>
          <p:cNvPr id="1026" name="Picture 2" descr="What the Bible Says About Education | CollegeXpress"/>
          <p:cNvPicPr>
            <a:picLocks noChangeAspect="1" noChangeArrowheads="1"/>
          </p:cNvPicPr>
          <p:nvPr/>
        </p:nvPicPr>
        <p:blipFill>
          <a:blip r:embed="rId2" cstate="print"/>
          <a:srcRect/>
          <a:stretch>
            <a:fillRect/>
          </a:stretch>
        </p:blipFill>
        <p:spPr bwMode="auto">
          <a:xfrm>
            <a:off x="467544" y="476672"/>
            <a:ext cx="8208912" cy="5166997"/>
          </a:xfrm>
          <a:prstGeom prst="rect">
            <a:avLst/>
          </a:prstGeom>
          <a:noFill/>
        </p:spPr>
      </p:pic>
      <p:sp>
        <p:nvSpPr>
          <p:cNvPr id="6" name="TextovéPole 5"/>
          <p:cNvSpPr txBox="1"/>
          <p:nvPr/>
        </p:nvSpPr>
        <p:spPr>
          <a:xfrm>
            <a:off x="1403648" y="692696"/>
            <a:ext cx="7128792" cy="5324535"/>
          </a:xfrm>
          <a:prstGeom prst="rect">
            <a:avLst/>
          </a:prstGeom>
          <a:noFill/>
        </p:spPr>
        <p:txBody>
          <a:bodyPr wrap="square" rtlCol="0">
            <a:spAutoFit/>
          </a:bodyPr>
          <a:lstStyle/>
          <a:p>
            <a:r>
              <a:rPr lang="cs-CZ" sz="2000" b="1" dirty="0" smtClean="0">
                <a:solidFill>
                  <a:srgbClr val="FF0000"/>
                </a:solidFill>
                <a:effectLst>
                  <a:outerShdw blurRad="38100" dist="38100" dir="2700000" algn="tl">
                    <a:srgbClr val="000000">
                      <a:alpha val="43137"/>
                    </a:srgbClr>
                  </a:outerShdw>
                </a:effectLst>
              </a:rPr>
              <a:t>Přísloví 24,1 – 4</a:t>
            </a:r>
            <a:r>
              <a:rPr lang="cs-CZ" sz="2000" b="1" dirty="0" smtClean="0">
                <a:solidFill>
                  <a:srgbClr val="FFFF00"/>
                </a:solidFill>
                <a:effectLst>
                  <a:outerShdw blurRad="38100" dist="38100" dir="2700000" algn="tl">
                    <a:srgbClr val="000000">
                      <a:alpha val="43137"/>
                    </a:srgbClr>
                  </a:outerShdw>
                </a:effectLst>
              </a:rPr>
              <a:t>: </a:t>
            </a:r>
            <a:r>
              <a:rPr lang="cs-CZ" sz="3200" b="1" dirty="0" smtClean="0">
                <a:solidFill>
                  <a:srgbClr val="FFFF00"/>
                </a:solidFill>
                <a:effectLst>
                  <a:outerShdw blurRad="38100" dist="38100" dir="2700000" algn="tl">
                    <a:srgbClr val="000000">
                      <a:alpha val="43137"/>
                    </a:srgbClr>
                  </a:outerShdw>
                </a:effectLst>
              </a:rPr>
              <a:t>„Nezáviď zlým lidem a nehledej s nimi přátelství; přemýšlejí </a:t>
            </a:r>
            <a:r>
              <a:rPr lang="cs-CZ" sz="3200" b="1" smtClean="0">
                <a:solidFill>
                  <a:srgbClr val="FFFF00"/>
                </a:solidFill>
                <a:effectLst>
                  <a:outerShdw blurRad="38100" dist="38100" dir="2700000" algn="tl">
                    <a:srgbClr val="000000">
                      <a:alpha val="43137"/>
                    </a:srgbClr>
                  </a:outerShdw>
                </a:effectLst>
              </a:rPr>
              <a:t>jen       o </a:t>
            </a:r>
            <a:r>
              <a:rPr lang="cs-CZ" sz="3200" b="1" dirty="0" smtClean="0">
                <a:solidFill>
                  <a:srgbClr val="FFFF00"/>
                </a:solidFill>
                <a:effectLst>
                  <a:outerShdw blurRad="38100" dist="38100" dir="2700000" algn="tl">
                    <a:srgbClr val="000000">
                      <a:alpha val="43137"/>
                    </a:srgbClr>
                  </a:outerShdw>
                </a:effectLst>
              </a:rPr>
              <a:t>násilnostech a vedou řeči,    jak připravit trápení.</a:t>
            </a:r>
          </a:p>
          <a:p>
            <a:r>
              <a:rPr lang="cs-CZ" sz="3200" b="1" dirty="0" smtClean="0">
                <a:solidFill>
                  <a:srgbClr val="FFFF00"/>
                </a:solidFill>
                <a:effectLst>
                  <a:outerShdw blurRad="38100" dist="38100" dir="2700000" algn="tl">
                    <a:srgbClr val="000000">
                      <a:alpha val="43137"/>
                    </a:srgbClr>
                  </a:outerShdw>
                </a:effectLst>
              </a:rPr>
              <a:t>Moudrostí se buduje dům       a rozumnosti se upevňuje.</a:t>
            </a:r>
          </a:p>
          <a:p>
            <a:r>
              <a:rPr lang="cs-CZ" sz="3200" b="1" dirty="0" smtClean="0">
                <a:solidFill>
                  <a:srgbClr val="FFFF00"/>
                </a:solidFill>
                <a:effectLst>
                  <a:outerShdw blurRad="38100" dist="38100" dir="2700000" algn="tl">
                    <a:srgbClr val="000000">
                      <a:alpha val="43137"/>
                    </a:srgbClr>
                  </a:outerShdw>
                </a:effectLst>
              </a:rPr>
              <a:t>Poznáním a znalostí se naplňují jeho pokoje útulným a </a:t>
            </a:r>
            <a:r>
              <a:rPr lang="cs-CZ" sz="3200" b="1" dirty="0" err="1" smtClean="0">
                <a:solidFill>
                  <a:srgbClr val="FFFF00"/>
                </a:solidFill>
                <a:effectLst>
                  <a:outerShdw blurRad="38100" dist="38100" dir="2700000" algn="tl">
                    <a:srgbClr val="000000">
                      <a:alpha val="43137"/>
                    </a:srgbClr>
                  </a:outerShdw>
                </a:effectLst>
              </a:rPr>
              <a:t>drahoceným</a:t>
            </a:r>
            <a:r>
              <a:rPr lang="cs-CZ" sz="3200" b="1" dirty="0" smtClean="0">
                <a:solidFill>
                  <a:srgbClr val="FFFF00"/>
                </a:solidFill>
                <a:effectLst>
                  <a:outerShdw blurRad="38100" dist="38100" dir="2700000" algn="tl">
                    <a:srgbClr val="000000">
                      <a:alpha val="43137"/>
                    </a:srgbClr>
                  </a:outerShdw>
                </a:effectLst>
              </a:rPr>
              <a:t> majetkem.“</a:t>
            </a:r>
            <a:r>
              <a:rPr lang="cs-CZ" sz="2000" b="1" dirty="0" smtClean="0">
                <a:solidFill>
                  <a:srgbClr val="FFFF00"/>
                </a:solidFill>
                <a:effectLst>
                  <a:outerShdw blurRad="38100" dist="38100" dir="2700000" algn="tl">
                    <a:srgbClr val="000000">
                      <a:alpha val="43137"/>
                    </a:srgbClr>
                  </a:outerShdw>
                </a:effectLst>
              </a:rPr>
              <a:t> (SNC)</a:t>
            </a:r>
            <a:endParaRPr lang="cs-CZ" sz="2000" b="1" dirty="0">
              <a:solidFill>
                <a:srgbClr val="FFFF00"/>
              </a:solidFill>
              <a:effectLst>
                <a:outerShdw blurRad="38100" dist="38100" dir="2700000" algn="tl">
                  <a:srgbClr val="000000">
                    <a:alpha val="43137"/>
                  </a:srgbClr>
                </a:outerShdw>
              </a:effectLst>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down)">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500+ Modern House Pictures | Download Free Images on Unsplash"/>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Nadpis 1"/>
          <p:cNvSpPr>
            <a:spLocks noGrp="1"/>
          </p:cNvSpPr>
          <p:nvPr>
            <p:ph type="ctrTitle"/>
          </p:nvPr>
        </p:nvSpPr>
        <p:spPr>
          <a:xfrm>
            <a:off x="722376" y="548680"/>
            <a:ext cx="7772400" cy="5760640"/>
          </a:xfrm>
        </p:spPr>
        <p:txBody>
          <a:bodyPr>
            <a:normAutofit fontScale="90000"/>
          </a:bodyPr>
          <a:lstStyle/>
          <a:p>
            <a:pPr algn="ctr"/>
            <a:r>
              <a:rPr lang="cs-CZ" dirty="0" err="1" smtClean="0"/>
              <a:t>Př</a:t>
            </a:r>
            <a:r>
              <a:rPr lang="cs-CZ" dirty="0" smtClean="0"/>
              <a:t> 24,3.4 </a:t>
            </a:r>
            <a:br>
              <a:rPr lang="cs-CZ" dirty="0" smtClean="0"/>
            </a:br>
            <a:r>
              <a:rPr lang="cs-CZ" i="1" dirty="0" smtClean="0">
                <a:solidFill>
                  <a:srgbClr val="FFFF00"/>
                </a:solidFill>
                <a:effectLst>
                  <a:outerShdw blurRad="38100" dist="38100" dir="2700000" algn="tl">
                    <a:srgbClr val="000000">
                      <a:alpha val="43137"/>
                    </a:srgbClr>
                  </a:outerShdw>
                </a:effectLst>
              </a:rPr>
              <a:t>„Moudrostí se buduje dům a rozumností se upevňuje. Poznáním        a znalostí se naplňují   jeho pokoje útulným        a drahocenným majetkem.“ </a:t>
            </a:r>
            <a:r>
              <a:rPr lang="cs-CZ" sz="3100" i="1" dirty="0" smtClean="0">
                <a:solidFill>
                  <a:srgbClr val="FFFF00"/>
                </a:solidFill>
                <a:effectLst>
                  <a:outerShdw blurRad="38100" dist="38100" dir="2700000" algn="tl">
                    <a:srgbClr val="000000">
                      <a:alpha val="43137"/>
                    </a:srgbClr>
                  </a:outerShdw>
                </a:effectLst>
              </a:rPr>
              <a:t>(SNC)</a:t>
            </a:r>
            <a:r>
              <a:rPr lang="cs-CZ" dirty="0" smtClean="0"/>
              <a:t/>
            </a:r>
            <a:br>
              <a:rPr lang="cs-CZ" dirty="0" smtClean="0"/>
            </a:br>
            <a:endParaRPr lang="cs-CZ" dirty="0"/>
          </a:p>
        </p:txBody>
      </p:sp>
      <p:sp>
        <p:nvSpPr>
          <p:cNvPr id="3" name="Podnadpis 2"/>
          <p:cNvSpPr>
            <a:spLocks noGrp="1"/>
          </p:cNvSpPr>
          <p:nvPr>
            <p:ph type="subTitle" idx="1"/>
          </p:nvPr>
        </p:nvSpPr>
        <p:spPr>
          <a:xfrm>
            <a:off x="722376" y="5661248"/>
            <a:ext cx="7772400" cy="720080"/>
          </a:xfrm>
        </p:spPr>
        <p:txBody>
          <a:bodyPr/>
          <a:lstStyle/>
          <a:p>
            <a:r>
              <a:rPr lang="cs-CZ" dirty="0" smtClean="0"/>
              <a:t> </a:t>
            </a:r>
            <a:endParaRPr lang="cs-CZ" dirty="0"/>
          </a:p>
        </p:txBody>
      </p:sp>
      <p:sp>
        <p:nvSpPr>
          <p:cNvPr id="5" name="TextovéPole 4"/>
          <p:cNvSpPr txBox="1"/>
          <p:nvPr/>
        </p:nvSpPr>
        <p:spPr>
          <a:xfrm>
            <a:off x="4788024" y="1196752"/>
            <a:ext cx="184731" cy="369332"/>
          </a:xfrm>
          <a:prstGeom prst="rect">
            <a:avLst/>
          </a:prstGeom>
          <a:noFill/>
        </p:spPr>
        <p:txBody>
          <a:bodyPr wrap="none" rtlCol="0">
            <a:spAutoFit/>
          </a:bodyPr>
          <a:lstStyle/>
          <a:p>
            <a:endParaRPr lang="cs-CZ"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397848"/>
          </a:xfrm>
        </p:spPr>
        <p:txBody>
          <a:bodyPr/>
          <a:lstStyle/>
          <a:p>
            <a:pPr algn="ctr"/>
            <a:r>
              <a:rPr lang="cs-CZ" dirty="0" smtClean="0"/>
              <a:t>Co je ideální vzdělání?</a:t>
            </a:r>
            <a:endParaRPr lang="cs-CZ" dirty="0"/>
          </a:p>
        </p:txBody>
      </p:sp>
      <p:sp>
        <p:nvSpPr>
          <p:cNvPr id="3" name="Zástupný symbol pro obsah 2"/>
          <p:cNvSpPr>
            <a:spLocks noGrp="1"/>
          </p:cNvSpPr>
          <p:nvPr>
            <p:ph idx="1"/>
          </p:nvPr>
        </p:nvSpPr>
        <p:spPr/>
        <p:txBody>
          <a:bodyPr/>
          <a:lstStyle/>
          <a:p>
            <a:endParaRPr lang="cs-CZ"/>
          </a:p>
        </p:txBody>
      </p:sp>
      <p:pic>
        <p:nvPicPr>
          <p:cNvPr id="30722" name="Picture 2" descr="GOD'S&#10;WISDOM&#10;MAN'S&#10;WISDOM&#10; "/>
          <p:cNvPicPr>
            <a:picLocks noChangeAspect="1" noChangeArrowheads="1"/>
          </p:cNvPicPr>
          <p:nvPr/>
        </p:nvPicPr>
        <p:blipFill>
          <a:blip r:embed="rId2" cstate="print"/>
          <a:srcRect/>
          <a:stretch>
            <a:fillRect/>
          </a:stretch>
        </p:blipFill>
        <p:spPr bwMode="auto">
          <a:xfrm>
            <a:off x="0" y="0"/>
            <a:ext cx="9144000" cy="5406244"/>
          </a:xfrm>
          <a:prstGeom prst="rect">
            <a:avLst/>
          </a:prstGeom>
          <a:noFill/>
        </p:spPr>
      </p:pic>
      <p:sp>
        <p:nvSpPr>
          <p:cNvPr id="6" name="Obdélník 5"/>
          <p:cNvSpPr/>
          <p:nvPr/>
        </p:nvSpPr>
        <p:spPr>
          <a:xfrm>
            <a:off x="755576" y="3982998"/>
            <a:ext cx="7920880" cy="584775"/>
          </a:xfrm>
          <a:prstGeom prst="rect">
            <a:avLst/>
          </a:prstGeom>
        </p:spPr>
        <p:txBody>
          <a:bodyPr wrap="square">
            <a:spAutoFit/>
          </a:bodyPr>
          <a:lstStyle/>
          <a:p>
            <a:r>
              <a:rPr lang="cs-CZ" sz="3200" b="1" dirty="0" smtClean="0">
                <a:solidFill>
                  <a:srgbClr val="FF0000"/>
                </a:solidFill>
                <a:effectLst>
                  <a:outerShdw blurRad="38100" dist="38100" dir="2700000" algn="tl">
                    <a:srgbClr val="000000">
                      <a:alpha val="43137"/>
                    </a:srgbClr>
                  </a:outerShdw>
                </a:effectLst>
              </a:rPr>
              <a:t>Boží moudrost – lidská moudrost</a:t>
            </a:r>
            <a:endParaRPr lang="cs-CZ" sz="3200" b="1" dirty="0">
              <a:solidFill>
                <a:srgbClr val="FF0000"/>
              </a:solidFill>
              <a:effectLst>
                <a:outerShdw blurRad="38100" dist="38100" dir="2700000" algn="tl">
                  <a:srgbClr val="000000">
                    <a:alpha val="43137"/>
                  </a:srgbClr>
                </a:outerShdw>
              </a:effectLst>
            </a:endParaRPr>
          </a:p>
        </p:txBody>
      </p:sp>
      <p:sp>
        <p:nvSpPr>
          <p:cNvPr id="7" name="TextovéPole 6"/>
          <p:cNvSpPr txBox="1"/>
          <p:nvPr/>
        </p:nvSpPr>
        <p:spPr>
          <a:xfrm>
            <a:off x="0" y="4581128"/>
            <a:ext cx="9144000" cy="1200329"/>
          </a:xfrm>
          <a:prstGeom prst="rect">
            <a:avLst/>
          </a:prstGeom>
          <a:noFill/>
        </p:spPr>
        <p:txBody>
          <a:bodyPr wrap="square" rtlCol="0">
            <a:spAutoFit/>
          </a:bodyPr>
          <a:lstStyle/>
          <a:p>
            <a:r>
              <a:rPr lang="cs-CZ" sz="2400" b="1" i="1" dirty="0" smtClean="0"/>
              <a:t>„Naše děti stojí jakoby na křižovatce cest… Zda bude jejich život požehnáním, nebo utrpením, to závisí na tom, kterou cestu zvolí.“ </a:t>
            </a:r>
            <a:r>
              <a:rPr lang="cs-CZ" sz="2000" b="1" i="1" dirty="0" smtClean="0"/>
              <a:t>(ŽNP 209; MH 395)</a:t>
            </a:r>
            <a:endParaRPr lang="cs-CZ" sz="20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Principy pravého</a:t>
            </a:r>
            <a:br>
              <a:rPr lang="cs-CZ" dirty="0" smtClean="0"/>
            </a:br>
            <a:r>
              <a:rPr lang="cs-CZ" dirty="0" smtClean="0"/>
              <a:t>vzdělání</a:t>
            </a:r>
            <a:endParaRPr lang="cs-CZ" dirty="0"/>
          </a:p>
        </p:txBody>
      </p:sp>
      <p:sp>
        <p:nvSpPr>
          <p:cNvPr id="3" name="Zástupný symbol pro obsah 2"/>
          <p:cNvSpPr>
            <a:spLocks noGrp="1"/>
          </p:cNvSpPr>
          <p:nvPr>
            <p:ph idx="1"/>
          </p:nvPr>
        </p:nvSpPr>
        <p:spPr/>
        <p:txBody>
          <a:bodyPr/>
          <a:lstStyle/>
          <a:p>
            <a:endParaRPr lang="cs-CZ"/>
          </a:p>
        </p:txBody>
      </p:sp>
      <p:sp>
        <p:nvSpPr>
          <p:cNvPr id="8" name="TextovéPole 7"/>
          <p:cNvSpPr txBox="1"/>
          <p:nvPr/>
        </p:nvSpPr>
        <p:spPr>
          <a:xfrm>
            <a:off x="539552" y="0"/>
            <a:ext cx="184731" cy="369332"/>
          </a:xfrm>
          <a:prstGeom prst="rect">
            <a:avLst/>
          </a:prstGeom>
          <a:noFill/>
        </p:spPr>
        <p:txBody>
          <a:bodyPr wrap="none" rtlCol="0">
            <a:spAutoFit/>
          </a:bodyPr>
          <a:lstStyle/>
          <a:p>
            <a:endParaRPr lang="cs-CZ" dirty="0"/>
          </a:p>
        </p:txBody>
      </p:sp>
      <p:pic>
        <p:nvPicPr>
          <p:cNvPr id="9" name="Picture 2" descr="13 Best Ten Principles of True Education images | Education, Reading  recommendations, Study"/>
          <p:cNvPicPr>
            <a:picLocks noChangeAspect="1" noChangeArrowheads="1"/>
          </p:cNvPicPr>
          <p:nvPr/>
        </p:nvPicPr>
        <p:blipFill>
          <a:blip r:embed="rId2" cstate="print"/>
          <a:srcRect/>
          <a:stretch>
            <a:fillRect/>
          </a:stretch>
        </p:blipFill>
        <p:spPr bwMode="auto">
          <a:xfrm>
            <a:off x="4499992" y="2276872"/>
            <a:ext cx="4248472" cy="4896544"/>
          </a:xfrm>
          <a:prstGeom prst="rect">
            <a:avLst/>
          </a:prstGeom>
          <a:noFill/>
        </p:spPr>
      </p:pic>
      <p:sp>
        <p:nvSpPr>
          <p:cNvPr id="10" name="TextovéPole 9"/>
          <p:cNvSpPr txBox="1"/>
          <p:nvPr/>
        </p:nvSpPr>
        <p:spPr>
          <a:xfrm>
            <a:off x="611560" y="0"/>
            <a:ext cx="184731" cy="369332"/>
          </a:xfrm>
          <a:prstGeom prst="rect">
            <a:avLst/>
          </a:prstGeom>
          <a:noFill/>
        </p:spPr>
        <p:txBody>
          <a:bodyPr wrap="none" rtlCol="0">
            <a:spAutoFit/>
          </a:bodyPr>
          <a:lstStyle/>
          <a:p>
            <a:endParaRPr lang="cs-CZ" dirty="0"/>
          </a:p>
        </p:txBody>
      </p:sp>
      <p:sp>
        <p:nvSpPr>
          <p:cNvPr id="11" name="TextovéPole 10"/>
          <p:cNvSpPr txBox="1"/>
          <p:nvPr/>
        </p:nvSpPr>
        <p:spPr>
          <a:xfrm>
            <a:off x="395536" y="0"/>
            <a:ext cx="184731" cy="369332"/>
          </a:xfrm>
          <a:prstGeom prst="rect">
            <a:avLst/>
          </a:prstGeom>
          <a:noFill/>
        </p:spPr>
        <p:txBody>
          <a:bodyPr wrap="none" rtlCol="0">
            <a:spAutoFit/>
          </a:bodyPr>
          <a:lstStyle/>
          <a:p>
            <a:endParaRPr lang="cs-CZ" dirty="0"/>
          </a:p>
        </p:txBody>
      </p:sp>
      <p:pic>
        <p:nvPicPr>
          <p:cNvPr id="41988" name="Picture 4" descr="What Is True Repentance? How to Really Repent?"/>
          <p:cNvPicPr>
            <a:picLocks noChangeAspect="1" noChangeArrowheads="1"/>
          </p:cNvPicPr>
          <p:nvPr/>
        </p:nvPicPr>
        <p:blipFill>
          <a:blip r:embed="rId3" cstate="print"/>
          <a:srcRect/>
          <a:stretch>
            <a:fillRect/>
          </a:stretch>
        </p:blipFill>
        <p:spPr bwMode="auto">
          <a:xfrm>
            <a:off x="1988840" y="0"/>
            <a:ext cx="7155160" cy="3840139"/>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Co je ideální vzdělání?</a:t>
            </a:r>
            <a:endParaRPr lang="cs-CZ" dirty="0"/>
          </a:p>
        </p:txBody>
      </p:sp>
      <p:sp>
        <p:nvSpPr>
          <p:cNvPr id="3" name="Zástupný symbol pro obsah 2"/>
          <p:cNvSpPr>
            <a:spLocks noGrp="1"/>
          </p:cNvSpPr>
          <p:nvPr>
            <p:ph idx="1"/>
          </p:nvPr>
        </p:nvSpPr>
        <p:spPr>
          <a:xfrm>
            <a:off x="502920" y="530352"/>
            <a:ext cx="8183880" cy="4842864"/>
          </a:xfrm>
        </p:spPr>
        <p:txBody>
          <a:bodyPr>
            <a:normAutofit lnSpcReduction="10000"/>
          </a:bodyPr>
          <a:lstStyle/>
          <a:p>
            <a:r>
              <a:rPr lang="cs-CZ" u="sng" dirty="0" smtClean="0"/>
              <a:t>Co znamená slovo výchova v Bibli? </a:t>
            </a:r>
          </a:p>
          <a:p>
            <a:r>
              <a:rPr lang="cs-CZ" dirty="0" smtClean="0"/>
              <a:t>V řečtině „</a:t>
            </a:r>
            <a:r>
              <a:rPr lang="cs-CZ" b="1" dirty="0" err="1" smtClean="0">
                <a:solidFill>
                  <a:srgbClr val="FF0000"/>
                </a:solidFill>
                <a:effectLst>
                  <a:outerShdw blurRad="38100" dist="38100" dir="2700000" algn="tl">
                    <a:srgbClr val="000000">
                      <a:alpha val="43137"/>
                    </a:srgbClr>
                  </a:outerShdw>
                </a:effectLst>
              </a:rPr>
              <a:t>paidagogos</a:t>
            </a:r>
            <a:r>
              <a:rPr lang="cs-CZ" dirty="0" smtClean="0"/>
              <a:t>“ (lat. </a:t>
            </a:r>
            <a:r>
              <a:rPr lang="cs-CZ" dirty="0" err="1" smtClean="0"/>
              <a:t>pedagogus</a:t>
            </a:r>
            <a:r>
              <a:rPr lang="cs-CZ" dirty="0" smtClean="0"/>
              <a:t>) = dítě + ago – vedu; tedy průvodce dětí, vychovatel, dozorce, pěstoun</a:t>
            </a:r>
          </a:p>
          <a:p>
            <a:r>
              <a:rPr lang="cs-CZ" b="1" dirty="0" smtClean="0"/>
              <a:t>1 K 4,15 </a:t>
            </a:r>
            <a:r>
              <a:rPr lang="cs-CZ" i="1" dirty="0" smtClean="0"/>
              <a:t>„tisíce vychovatelů v Kristu“</a:t>
            </a:r>
          </a:p>
          <a:p>
            <a:r>
              <a:rPr lang="cs-CZ" b="1" dirty="0" err="1" smtClean="0"/>
              <a:t>Ga</a:t>
            </a:r>
            <a:r>
              <a:rPr lang="cs-CZ" b="1" dirty="0" smtClean="0"/>
              <a:t> 3,24.25 </a:t>
            </a:r>
            <a:r>
              <a:rPr lang="cs-CZ" i="1" dirty="0" smtClean="0"/>
              <a:t>„zákon byl naším dozorcem“</a:t>
            </a:r>
          </a:p>
          <a:p>
            <a:r>
              <a:rPr lang="cs-CZ" dirty="0" smtClean="0"/>
              <a:t>„</a:t>
            </a:r>
            <a:r>
              <a:rPr lang="cs-CZ" b="1" dirty="0" err="1" smtClean="0">
                <a:solidFill>
                  <a:srgbClr val="FF0000"/>
                </a:solidFill>
                <a:effectLst>
                  <a:outerShdw blurRad="38100" dist="38100" dir="2700000" algn="tl">
                    <a:srgbClr val="000000">
                      <a:alpha val="43137"/>
                    </a:srgbClr>
                  </a:outerShdw>
                </a:effectLst>
              </a:rPr>
              <a:t>paideia</a:t>
            </a:r>
            <a:r>
              <a:rPr lang="cs-CZ" dirty="0" smtClean="0"/>
              <a:t>“ ´výchova, vyučování; kárání, ukázňování, trestání; vzdělání</a:t>
            </a:r>
          </a:p>
          <a:p>
            <a:r>
              <a:rPr lang="cs-CZ" b="1" dirty="0" err="1" smtClean="0"/>
              <a:t>Ef</a:t>
            </a:r>
            <a:r>
              <a:rPr lang="cs-CZ" b="1" dirty="0" smtClean="0"/>
              <a:t> 6,4 </a:t>
            </a:r>
            <a:r>
              <a:rPr lang="cs-CZ" i="1" dirty="0" smtClean="0"/>
              <a:t>„vychovávejte v kázni“</a:t>
            </a:r>
          </a:p>
          <a:p>
            <a:r>
              <a:rPr lang="cs-CZ" b="1" dirty="0" smtClean="0"/>
              <a:t>2 </a:t>
            </a:r>
            <a:r>
              <a:rPr lang="cs-CZ" b="1" dirty="0" err="1" smtClean="0"/>
              <a:t>Tm</a:t>
            </a:r>
            <a:r>
              <a:rPr lang="cs-CZ" b="1" dirty="0" smtClean="0"/>
              <a:t> 3,16 </a:t>
            </a:r>
            <a:r>
              <a:rPr lang="cs-CZ" i="1" dirty="0" smtClean="0"/>
              <a:t>„Písmo je dobré… k nápravě“</a:t>
            </a:r>
          </a:p>
          <a:p>
            <a:r>
              <a:rPr lang="cs-CZ" b="1" dirty="0" err="1" smtClean="0"/>
              <a:t>Žd</a:t>
            </a:r>
            <a:r>
              <a:rPr lang="cs-CZ" b="1" dirty="0" smtClean="0"/>
              <a:t> 12,5.7.8.11 </a:t>
            </a:r>
            <a:r>
              <a:rPr lang="cs-CZ" i="1" dirty="0" smtClean="0"/>
              <a:t>„podrobuj se kázni Páně“</a:t>
            </a:r>
          </a:p>
          <a:p>
            <a:endParaRPr lang="cs-CZ"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434</TotalTime>
  <Words>705</Words>
  <Application>Microsoft Office PowerPoint</Application>
  <PresentationFormat>Předvádění na obrazovce (4:3)</PresentationFormat>
  <Paragraphs>73</Paragraphs>
  <Slides>31</Slides>
  <Notes>0</Notes>
  <HiddenSlides>0</HiddenSlides>
  <MMClips>0</MMClips>
  <ScaleCrop>false</ScaleCrop>
  <HeadingPairs>
    <vt:vector size="4" baseType="variant">
      <vt:variant>
        <vt:lpstr>Motiv</vt:lpstr>
      </vt:variant>
      <vt:variant>
        <vt:i4>1</vt:i4>
      </vt:variant>
      <vt:variant>
        <vt:lpstr>Nadpisy snímků</vt:lpstr>
      </vt:variant>
      <vt:variant>
        <vt:i4>31</vt:i4>
      </vt:variant>
    </vt:vector>
  </HeadingPairs>
  <TitlesOfParts>
    <vt:vector size="32" baseType="lpstr">
      <vt:lpstr>Aspekt</vt:lpstr>
      <vt:lpstr>Snímek 1</vt:lpstr>
      <vt:lpstr>Snímek 2</vt:lpstr>
      <vt:lpstr>Snímek 3</vt:lpstr>
      <vt:lpstr>Co je ideální vzdělání?</vt:lpstr>
      <vt:lpstr>Co říká Bible o pravém vzdělání?</vt:lpstr>
      <vt:lpstr>Př 24,3.4  „Moudrostí se buduje dům a rozumností se upevňuje. Poznáním        a znalostí se naplňují   jeho pokoje útulným        a drahocenným majetkem.“ (SNC) </vt:lpstr>
      <vt:lpstr>Co je ideální vzdělání?</vt:lpstr>
      <vt:lpstr>Principy pravého vzdělání</vt:lpstr>
      <vt:lpstr>Co je ideální vzdělání?</vt:lpstr>
      <vt:lpstr>Snímek 10</vt:lpstr>
      <vt:lpstr>Co je to pravé vzdělávání</vt:lpstr>
      <vt:lpstr>Snímek 12</vt:lpstr>
      <vt:lpstr>Snímek 13</vt:lpstr>
      <vt:lpstr>Kde se nachází zdroj pravého vzdělání? </vt:lpstr>
      <vt:lpstr>Jaké vzdělání nabízí školství u nás a všeobecně v tomto světě?</vt:lpstr>
      <vt:lpstr>Ideální vzdělávání očima rodičů</vt:lpstr>
      <vt:lpstr>Ideál</vt:lpstr>
      <vt:lpstr>Škola očima žáků a studentů</vt:lpstr>
      <vt:lpstr>Ideál</vt:lpstr>
      <vt:lpstr>Ocenění pedagogové Karlovarského kraje za rok 2018</vt:lpstr>
      <vt:lpstr>Ideální učitel</vt:lpstr>
      <vt:lpstr>Co je pravé vzdělávání?</vt:lpstr>
      <vt:lpstr>Adventistické školství </vt:lpstr>
      <vt:lpstr>Snímek 24</vt:lpstr>
      <vt:lpstr>Fountainview Academy </vt:lpstr>
      <vt:lpstr>Fountainview Academy </vt:lpstr>
      <vt:lpstr>Fountainview Academy </vt:lpstr>
      <vt:lpstr>Co je ideální vzdělání?</vt:lpstr>
      <vt:lpstr>„Počátek moudrosti je bázeň před Hospodinem a poznání Svatého je rozumnost“ Přísloví  9,10 (SNC)  Co je ideální vzdělání?</vt:lpstr>
      <vt:lpstr>„Průměrný učitel vypráví. Dobrý učitel vysvětluje. Výborný učitel ukazuje. Nejlepší učitel inspiruje.“ Ch. F. Brown  </vt:lpstr>
      <vt:lpstr>Co je ideální vzdělávání?</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 je ideální vzdělání?</dc:title>
  <dc:creator>Enoch Martínek</dc:creator>
  <cp:lastModifiedBy>Enoch Martínek</cp:lastModifiedBy>
  <cp:revision>55</cp:revision>
  <dcterms:created xsi:type="dcterms:W3CDTF">2020-07-28T13:40:19Z</dcterms:created>
  <dcterms:modified xsi:type="dcterms:W3CDTF">2020-09-04T07:22:53Z</dcterms:modified>
</cp:coreProperties>
</file>