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9" r:id="rId4"/>
    <p:sldId id="270" r:id="rId5"/>
    <p:sldId id="261" r:id="rId6"/>
    <p:sldId id="260" r:id="rId7"/>
    <p:sldId id="265" r:id="rId8"/>
    <p:sldId id="267" r:id="rId9"/>
    <p:sldId id="266" r:id="rId10"/>
    <p:sldId id="272" r:id="rId11"/>
    <p:sldId id="263" r:id="rId12"/>
    <p:sldId id="258" r:id="rId13"/>
    <p:sldId id="264" r:id="rId14"/>
    <p:sldId id="268" r:id="rId15"/>
    <p:sldId id="269" r:id="rId16"/>
    <p:sldId id="257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779C04-FD7A-4A89-97CE-C25C5AC6ED42}" type="datetimeFigureOut">
              <a:rPr lang="cs-CZ" smtClean="0"/>
              <a:pPr/>
              <a:t>3. 4. 2021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B458C8-09FD-46FC-B600-9ADAEC8DE9C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ow long was Paul in prison? - Bible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5715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79912" y="1268760"/>
            <a:ext cx="6912768" cy="4598640"/>
          </a:xfrm>
        </p:spPr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Timoteova</a:t>
            </a:r>
            <a:r>
              <a:rPr lang="cs-C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4,6-8</a:t>
            </a:r>
            <a:endParaRPr lang="cs-CZ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aul's Prison – RT Kendall Minist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i="1" dirty="0" smtClean="0">
              <a:solidFill>
                <a:srgbClr val="FFFF00"/>
              </a:solidFill>
            </a:endParaRPr>
          </a:p>
          <a:p>
            <a:r>
              <a:rPr lang="cs-CZ" b="1" i="1" dirty="0" smtClean="0">
                <a:solidFill>
                  <a:srgbClr val="FFFF00"/>
                </a:solidFill>
              </a:rPr>
              <a:t>(</a:t>
            </a:r>
            <a:r>
              <a:rPr lang="cs-CZ" b="1" i="1" dirty="0" err="1" smtClean="0">
                <a:solidFill>
                  <a:srgbClr val="FFFF00"/>
                </a:solidFill>
              </a:rPr>
              <a:t>Timotei</a:t>
            </a:r>
            <a:r>
              <a:rPr lang="cs-CZ" b="1" i="1" dirty="0" smtClean="0">
                <a:solidFill>
                  <a:srgbClr val="FFFF00"/>
                </a:solidFill>
              </a:rPr>
              <a:t>) „Udělej vše, abys ke mně brzy přišel“ (2 </a:t>
            </a:r>
            <a:r>
              <a:rPr lang="cs-CZ" b="1" i="1" dirty="0" err="1" smtClean="0">
                <a:solidFill>
                  <a:srgbClr val="FFFF00"/>
                </a:solidFill>
              </a:rPr>
              <a:t>Tm</a:t>
            </a:r>
            <a:r>
              <a:rPr lang="cs-CZ" b="1" i="1" dirty="0" smtClean="0">
                <a:solidFill>
                  <a:srgbClr val="FFFF00"/>
                </a:solidFill>
              </a:rPr>
              <a:t> 4,9; B 21). „Až půjdeš, přines mi plášť, který jsem nechal v </a:t>
            </a:r>
            <a:r>
              <a:rPr lang="cs-CZ" b="1" i="1" dirty="0" err="1" smtClean="0">
                <a:solidFill>
                  <a:srgbClr val="FFFF00"/>
                </a:solidFill>
              </a:rPr>
              <a:t>Troádě</a:t>
            </a:r>
            <a:r>
              <a:rPr lang="cs-CZ" b="1" i="1" dirty="0" smtClean="0">
                <a:solidFill>
                  <a:srgbClr val="FFFF00"/>
                </a:solidFill>
              </a:rPr>
              <a:t>“ (v.13). „Udělej vše, abys ke mně přišel, než začne zima“ (v.21).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bg1"/>
                </a:solidFill>
              </a:rPr>
              <a:t>Pavlovo vězení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aul &amp; Nero, Demo Scene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Císař Nero a apoštol Pavel        při výslechu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e Letters to Timothy and Titus | Thinking Faith: The online journal of  the Jesuits in Bri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5"/>
            <a:ext cx="9144000" cy="5862214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27584" y="1556792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 Já už totiž začínám být obětován; přišel čas mého odchodu. Bojoval jsem dobrý boj, svůj běh jsem dokončil, víru jsem zachoval. Teď </a:t>
            </a:r>
            <a:r>
              <a:rPr lang="cs-C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na </a:t>
            </a:r>
            <a:r>
              <a:rPr lang="cs-CZ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mne čeká koruna spravedlnosti, kterou mi v onen den udělí Pán, ten spravedlivý soudce – a nejen mně, </a:t>
            </a:r>
            <a:r>
              <a:rPr lang="cs-C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 </a:t>
            </a:r>
            <a:r>
              <a:rPr lang="cs-CZ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všem těm, kdo s láskou vyhlížejí jeho příchod.“ </a:t>
            </a:r>
            <a:endParaRPr lang="cs-CZ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4,6-8; B 21)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6082" name="Picture 2" descr="Paul is Beheaded at Rome by the Order of Emperor Nero | ClipArt E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82841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Where in the Bible was Paul put in jail? - Qu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499992" cy="338437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>
            <a:normAutofit fontScale="92500"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499992" y="1589566"/>
            <a:ext cx="4644008" cy="5007785"/>
          </a:xfrm>
        </p:spPr>
        <p:txBody>
          <a:bodyPr>
            <a:normAutofit fontScale="92500"/>
          </a:bodyPr>
          <a:lstStyle/>
          <a:p>
            <a:r>
              <a:rPr lang="cs-CZ" b="1" i="1" dirty="0" smtClean="0"/>
              <a:t>„Celý palác a všichni ostatní tu vědí, že jsem vězněn pro Krista. Mé okovy dodaly mnoha sourozencům v Pánu jistotu, takže teď </a:t>
            </a:r>
            <a:r>
              <a:rPr lang="cs-CZ" b="1" i="1" dirty="0" err="1" smtClean="0"/>
              <a:t>káží</a:t>
            </a:r>
            <a:r>
              <a:rPr lang="cs-CZ" b="1" i="1" dirty="0" smtClean="0"/>
              <a:t> Slovo mnohem směleji a beze strachu“</a:t>
            </a:r>
            <a:r>
              <a:rPr lang="cs-CZ" dirty="0" smtClean="0"/>
              <a:t> </a:t>
            </a:r>
          </a:p>
          <a:p>
            <a:r>
              <a:rPr lang="cs-CZ" dirty="0" smtClean="0"/>
              <a:t>(</a:t>
            </a:r>
            <a:r>
              <a:rPr lang="cs-CZ" b="1" dirty="0" err="1" smtClean="0"/>
              <a:t>Fil</a:t>
            </a:r>
            <a:r>
              <a:rPr lang="cs-CZ" b="1" dirty="0" smtClean="0"/>
              <a:t> 1,13.14</a:t>
            </a:r>
            <a:r>
              <a:rPr lang="cs-CZ" dirty="0" smtClean="0"/>
              <a:t>; B21)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860032" cy="526843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Nero byl jeden z nejzkaženějších vládců v dějinách. </a:t>
            </a:r>
          </a:p>
          <a:p>
            <a:r>
              <a:rPr lang="cs-CZ" b="1" i="1" dirty="0" smtClean="0"/>
              <a:t>„Zdálo se být zcela nemožné, aby se křesťanství na </a:t>
            </a:r>
            <a:r>
              <a:rPr lang="cs-CZ" b="1" i="1" dirty="0" err="1" smtClean="0"/>
              <a:t>Neronově</a:t>
            </a:r>
            <a:r>
              <a:rPr lang="cs-CZ" b="1" i="1" dirty="0" smtClean="0"/>
              <a:t> dvoře a v jeho paláci ujalo.“ Apoštol „přestože sám byl ve vězení, podařilo se mu osvobodit mnohé z pout, která je držela v otroctví hříchu.“                  </a:t>
            </a:r>
            <a:r>
              <a:rPr lang="cs-CZ" dirty="0" smtClean="0"/>
              <a:t>(PNL 267; AA 462)</a:t>
            </a:r>
            <a:endParaRPr lang="cs-CZ" b="1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51202" name="Picture 2" descr="Garden of Praise: Paul a Prisoner in Rome Bible 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4139952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5076056" cy="526843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„Často se stává, že je Boží spolupracovník odvolán ze služby        a my toho ve své krátkozrakosti litujeme.                     Ve skutečnosti však tajemná Boží prozřetelnost vše řídí tak, aby bylo vykonáno dílo, které by jiným způsobem nebylo možné vykonat.“ </a:t>
            </a:r>
          </a:p>
          <a:p>
            <a:pPr lvl="0"/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cs-CZ" dirty="0" smtClean="0"/>
              <a:t>(PNL 268; AA 464).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38914" name="Picture 2" descr="The Acts of the Apostles, by Ellen G. White. Chapter 47: The Final Ar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995936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hristians, Stop Being Selfish. Going to church in defiance of lockdown… |  by Amanda Holland | 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Křesťané a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lockdown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612648" y="1268760"/>
            <a:ext cx="8153400" cy="482724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„Tato Pavlova zkušenost obsahuje </a:t>
            </a:r>
            <a:r>
              <a:rPr lang="cs-CZ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ponaučení i pro nás; zjevuje nám totiž, jak působí Bůh“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(PNL 277</a:t>
            </a:r>
            <a:r>
              <a:rPr lang="cs-CZ" dirty="0" smtClean="0"/>
              <a:t>; AA 481). </a:t>
            </a:r>
          </a:p>
          <a:p>
            <a:endParaRPr lang="cs-CZ" dirty="0"/>
          </a:p>
        </p:txBody>
      </p:sp>
      <p:pic>
        <p:nvPicPr>
          <p:cNvPr id="28674" name="Picture 2" descr="Christians, Stop Being Selfish. Going to church in defiance of lockdown… |  by Amanda Holland | 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-29910704"/>
            <a:ext cx="4670744" cy="310572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971600" y="62373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-180528" y="1589566"/>
            <a:ext cx="5184576" cy="5511842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Stařec sedící za stolem, třesoucí se rukou píše na pergamen, zatímco jeho mysl je tisíce kilometrů daleko a jeho duch prahne po někom, kdo by mu porozuměl, po někom, kdo by sdílel jeho vzpomínky             i starosti, jeho radosti   i trápení. Je unavený    z odloučení!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endParaRPr lang="cs-CZ"/>
          </a:p>
        </p:txBody>
      </p:sp>
      <p:pic>
        <p:nvPicPr>
          <p:cNvPr id="4" name="Picture 4" descr="What was Paul's purpose for wanting to visit Rome? | bibleasliter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4283968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aul's Prison – RT Kendall Minist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i="1" dirty="0" smtClean="0">
              <a:solidFill>
                <a:srgbClr val="FFFF00"/>
              </a:solidFill>
            </a:endParaRPr>
          </a:p>
          <a:p>
            <a:r>
              <a:rPr lang="cs-CZ" b="1" i="1" dirty="0" smtClean="0">
                <a:solidFill>
                  <a:srgbClr val="FFFF00"/>
                </a:solidFill>
              </a:rPr>
              <a:t>(</a:t>
            </a:r>
            <a:r>
              <a:rPr lang="cs-CZ" b="1" i="1" dirty="0" err="1" smtClean="0">
                <a:solidFill>
                  <a:srgbClr val="FFFF00"/>
                </a:solidFill>
              </a:rPr>
              <a:t>Timotei</a:t>
            </a:r>
            <a:r>
              <a:rPr lang="cs-CZ" b="1" i="1" dirty="0" smtClean="0">
                <a:solidFill>
                  <a:srgbClr val="FFFF00"/>
                </a:solidFill>
              </a:rPr>
              <a:t>) „Udělej vše, abys ke mně brzy přišel“ (2 </a:t>
            </a:r>
            <a:r>
              <a:rPr lang="cs-CZ" b="1" i="1" dirty="0" err="1" smtClean="0">
                <a:solidFill>
                  <a:srgbClr val="FFFF00"/>
                </a:solidFill>
              </a:rPr>
              <a:t>Tm</a:t>
            </a:r>
            <a:r>
              <a:rPr lang="cs-CZ" b="1" i="1" dirty="0" smtClean="0">
                <a:solidFill>
                  <a:srgbClr val="FFFF00"/>
                </a:solidFill>
              </a:rPr>
              <a:t> 4,9; B 21). „Až půjdeš, přines mi plášť, který jsem nechal v </a:t>
            </a:r>
            <a:r>
              <a:rPr lang="cs-CZ" b="1" i="1" dirty="0" err="1" smtClean="0">
                <a:solidFill>
                  <a:srgbClr val="FFFF00"/>
                </a:solidFill>
              </a:rPr>
              <a:t>Troádě</a:t>
            </a:r>
            <a:r>
              <a:rPr lang="cs-CZ" b="1" i="1" dirty="0" smtClean="0">
                <a:solidFill>
                  <a:srgbClr val="FFFF00"/>
                </a:solidFill>
              </a:rPr>
              <a:t>“ (v.13). „Udělej vše, abys ke mně přišel, než začne zima“ (v.21).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bg1"/>
                </a:solidFill>
              </a:rPr>
              <a:t>Pavlovo vězení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10. Paul's Imprisonment, Release, and Death (Acts 24-28, 57-65 AD). Apostle  Paul: Passionate Disciple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3010" name="Picture 2" descr="Wednesday: Paul in Rome, Finally | Sabbath School 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3816424" cy="5301208"/>
          </a:xfrm>
          <a:prstGeom prst="rect">
            <a:avLst/>
          </a:prstGeom>
          <a:noFill/>
        </p:spPr>
      </p:pic>
      <p:pic>
        <p:nvPicPr>
          <p:cNvPr id="43014" name="Picture 6" descr="Sign in | Roman soldiers, Bible pictures, Roman hi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6792"/>
            <a:ext cx="4896544" cy="530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The Last Stop in Rome | . capturing present thoughts in light of eternity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408" y="1484784"/>
            <a:ext cx="5328592" cy="412557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525780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Vězení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Caesareji</a:t>
            </a:r>
            <a:r>
              <a:rPr lang="cs-CZ" dirty="0" smtClean="0"/>
              <a:t>                           </a:t>
            </a:r>
          </a:p>
          <a:p>
            <a:r>
              <a:rPr lang="cs-CZ" dirty="0" smtClean="0"/>
              <a:t>                                          </a:t>
            </a:r>
          </a:p>
          <a:p>
            <a:r>
              <a:rPr lang="cs-CZ" dirty="0" smtClean="0"/>
              <a:t>                                          </a:t>
            </a:r>
          </a:p>
          <a:p>
            <a:r>
              <a:rPr lang="cs-CZ" dirty="0" smtClean="0"/>
              <a:t>                                               Vězení </a:t>
            </a:r>
          </a:p>
          <a:p>
            <a:r>
              <a:rPr lang="cs-CZ" dirty="0" smtClean="0"/>
              <a:t>                                          v   </a:t>
            </a:r>
            <a:r>
              <a:rPr lang="cs-CZ" dirty="0" err="1" smtClean="0"/>
              <a:t>v</a:t>
            </a:r>
            <a:r>
              <a:rPr lang="cs-CZ" dirty="0" smtClean="0"/>
              <a:t> Římě</a:t>
            </a:r>
            <a:endParaRPr lang="cs-CZ" dirty="0"/>
          </a:p>
        </p:txBody>
      </p:sp>
      <p:pic>
        <p:nvPicPr>
          <p:cNvPr id="41986" name="Picture 2" descr="Excursion to the ancient Philippi | Greece | Kavala T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779912" cy="2448272"/>
          </a:xfrm>
          <a:prstGeom prst="rect">
            <a:avLst/>
          </a:prstGeom>
          <a:noFill/>
        </p:spPr>
      </p:pic>
      <p:pic>
        <p:nvPicPr>
          <p:cNvPr id="41990" name="Picture 6" descr="Garden of Praise: Paul a Prisoner in Rome Bible S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055467"/>
            <a:ext cx="3169772" cy="380253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Sketches From The Life of Paul, by Ellen G. White. Chapter 30: Paul Before  N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3995936" cy="5373216"/>
          </a:xfrm>
          <a:prstGeom prst="rect">
            <a:avLst/>
          </a:prstGeom>
          <a:noFill/>
        </p:spPr>
      </p:pic>
      <p:pic>
        <p:nvPicPr>
          <p:cNvPr id="47106" name="Picture 2" descr="Roman Emperors During the Gospels and Acts | Leon's Message 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36075"/>
            <a:ext cx="4283968" cy="61219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aul the Apostle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02900" cy="763368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Apoštol Pavel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poštol Pavel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LOckdown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8130" name="Picture 2" descr="Did Nero Start the Great Fire of Rome? | Curious Histor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50838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652</TotalTime>
  <Words>311</Words>
  <Application>Microsoft Office PowerPoint</Application>
  <PresentationFormat>Předvádění na obrazovce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Medián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Apoštol Pavel  a LOckdown</vt:lpstr>
      <vt:lpstr>Křesťané a lockdown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Apoštol Pavel  a LOckdown</dc:title>
  <dc:creator>Enoch Martínek</dc:creator>
  <cp:lastModifiedBy>Enoch Martínek</cp:lastModifiedBy>
  <cp:revision>38</cp:revision>
  <dcterms:created xsi:type="dcterms:W3CDTF">2021-04-02T07:37:12Z</dcterms:created>
  <dcterms:modified xsi:type="dcterms:W3CDTF">2021-04-03T15:48:28Z</dcterms:modified>
</cp:coreProperties>
</file>