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0" r:id="rId6"/>
    <p:sldId id="271" r:id="rId7"/>
    <p:sldId id="272" r:id="rId8"/>
    <p:sldId id="273" r:id="rId9"/>
    <p:sldId id="274" r:id="rId10"/>
    <p:sldId id="275" r:id="rId11"/>
    <p:sldId id="276" r:id="rId12"/>
    <p:sldId id="283" r:id="rId13"/>
    <p:sldId id="284" r:id="rId14"/>
    <p:sldId id="277" r:id="rId15"/>
    <p:sldId id="278" r:id="rId16"/>
    <p:sldId id="285" r:id="rId17"/>
    <p:sldId id="286" r:id="rId18"/>
    <p:sldId id="299" r:id="rId19"/>
    <p:sldId id="287" r:id="rId20"/>
    <p:sldId id="288" r:id="rId21"/>
    <p:sldId id="289" r:id="rId22"/>
    <p:sldId id="290" r:id="rId23"/>
    <p:sldId id="291" r:id="rId24"/>
    <p:sldId id="292" r:id="rId25"/>
    <p:sldId id="294" r:id="rId26"/>
    <p:sldId id="293" r:id="rId27"/>
    <p:sldId id="296" r:id="rId28"/>
    <p:sldId id="298" r:id="rId29"/>
    <p:sldId id="295" r:id="rId30"/>
    <p:sldId id="297" r:id="rId31"/>
    <p:sldId id="279" r:id="rId32"/>
    <p:sldId id="280" r:id="rId33"/>
    <p:sldId id="281" r:id="rId34"/>
    <p:sldId id="282"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2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římá spojovací čár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cs-CZ" smtClean="0"/>
              <a:t>Klepnutím lze upravit styl předlohy nadpisů.</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31" name="Zástupný symbol pro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A2CF76C-5B6C-48D1-B2DF-FDD254A05E9D}" type="datetimeFigureOut">
              <a:rPr lang="cs-CZ" smtClean="0"/>
              <a:pPr/>
              <a:t>12. 11. 2021</a:t>
            </a:fld>
            <a:endParaRPr lang="cs-CZ"/>
          </a:p>
        </p:txBody>
      </p:sp>
      <p:sp>
        <p:nvSpPr>
          <p:cNvPr id="18" name="Zástupný symbol pro zápatí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cs-CZ"/>
          </a:p>
        </p:txBody>
      </p:sp>
      <p:sp>
        <p:nvSpPr>
          <p:cNvPr id="29" name="Zástupný symbol pro číslo snímk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01AF7C-0A8D-4E2D-A24A-5486A58C1C5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A2CF76C-5B6C-48D1-B2DF-FDD254A05E9D}" type="datetimeFigureOut">
              <a:rPr lang="cs-CZ" smtClean="0"/>
              <a:pPr/>
              <a:t>12. 11. 2021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1F01AF7C-0A8D-4E2D-A24A-5486A58C1C5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274955"/>
            <a:ext cx="1524000" cy="5851525"/>
          </a:xfrm>
        </p:spPr>
        <p:txBody>
          <a:bodyPr vert="eaVert" ancho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2"/>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242816" y="6557946"/>
            <a:ext cx="2002464" cy="226902"/>
          </a:xfrm>
        </p:spPr>
        <p:txBody>
          <a:bodyPr/>
          <a:lstStyle>
            <a:extLst/>
          </a:lstStyle>
          <a:p>
            <a:fld id="{7A2CF76C-5B6C-48D1-B2DF-FDD254A05E9D}" type="datetimeFigureOut">
              <a:rPr lang="cs-CZ" smtClean="0"/>
              <a:pPr/>
              <a:t>12. 11. 2021</a:t>
            </a:fld>
            <a:endParaRPr lang="cs-CZ"/>
          </a:p>
        </p:txBody>
      </p:sp>
      <p:sp>
        <p:nvSpPr>
          <p:cNvPr id="5" name="Zástupný symbol pro zápatí 4"/>
          <p:cNvSpPr>
            <a:spLocks noGrp="1"/>
          </p:cNvSpPr>
          <p:nvPr>
            <p:ph type="ftr" sz="quarter" idx="11"/>
          </p:nvPr>
        </p:nvSpPr>
        <p:spPr>
          <a:xfrm>
            <a:off x="457200" y="6556248"/>
            <a:ext cx="3657600" cy="228600"/>
          </a:xfrm>
        </p:spPr>
        <p:txBody>
          <a:bodyPr/>
          <a:lstStyle>
            <a:extLst/>
          </a:lstStyle>
          <a:p>
            <a:endParaRPr lang="cs-CZ"/>
          </a:p>
        </p:txBody>
      </p:sp>
      <p:sp>
        <p:nvSpPr>
          <p:cNvPr id="6" name="Zástupný symbol pro číslo snímk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01AF7C-0A8D-4E2D-A24A-5486A58C1C5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A2CF76C-5B6C-48D1-B2DF-FDD254A05E9D}" type="datetimeFigureOut">
              <a:rPr lang="cs-CZ" smtClean="0"/>
              <a:pPr/>
              <a:t>12. 11. 2021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1F01AF7C-0A8D-4E2D-A24A-5486A58C1C5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A2CF76C-5B6C-48D1-B2DF-FDD254A05E9D}" type="datetimeFigureOut">
              <a:rPr lang="cs-CZ" smtClean="0"/>
              <a:pPr/>
              <a:t>12. 11. 2021</a:t>
            </a:fld>
            <a:endParaRPr lang="cs-CZ"/>
          </a:p>
        </p:txBody>
      </p:sp>
      <p:sp>
        <p:nvSpPr>
          <p:cNvPr id="5" name="Zástupný symbol pro zápatí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cs-CZ"/>
          </a:p>
        </p:txBody>
      </p:sp>
      <p:sp>
        <p:nvSpPr>
          <p:cNvPr id="6" name="Zástupný symbol pro číslo snímku 5"/>
          <p:cNvSpPr>
            <a:spLocks noGrp="1"/>
          </p:cNvSpPr>
          <p:nvPr>
            <p:ph type="sldNum" sz="quarter" idx="12"/>
          </p:nvPr>
        </p:nvSpPr>
        <p:spPr>
          <a:xfrm>
            <a:off x="6733952" y="6555112"/>
            <a:ext cx="588336" cy="228600"/>
          </a:xfrm>
        </p:spPr>
        <p:txBody>
          <a:bodyPr/>
          <a:lstStyle>
            <a:extLst/>
          </a:lstStyle>
          <a:p>
            <a:fld id="{1F01AF7C-0A8D-4E2D-A24A-5486A58C1C5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7A2CF76C-5B6C-48D1-B2DF-FDD254A05E9D}" type="datetimeFigureOut">
              <a:rPr lang="cs-CZ" smtClean="0"/>
              <a:pPr/>
              <a:t>12. 11. 2021</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1F01AF7C-0A8D-4E2D-A24A-5486A58C1C5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7A2CF76C-5B6C-48D1-B2DF-FDD254A05E9D}" type="datetimeFigureOut">
              <a:rPr lang="cs-CZ" smtClean="0"/>
              <a:pPr/>
              <a:t>12. 11. 2021</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1F01AF7C-0A8D-4E2D-A24A-5486A58C1C5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7A2CF76C-5B6C-48D1-B2DF-FDD254A05E9D}" type="datetimeFigureOut">
              <a:rPr lang="cs-CZ" smtClean="0"/>
              <a:pPr/>
              <a:t>12. 11. 2021</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1F01AF7C-0A8D-4E2D-A24A-5486A58C1C5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fld id="{7A2CF76C-5B6C-48D1-B2DF-FDD254A05E9D}" type="datetimeFigureOut">
              <a:rPr lang="cs-CZ" smtClean="0"/>
              <a:pPr/>
              <a:t>12. 11. 2021</a:t>
            </a:fld>
            <a:endParaRPr lang="cs-CZ"/>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endParaRPr lang="cs-CZ"/>
          </a:p>
        </p:txBody>
      </p:sp>
      <p:sp>
        <p:nvSpPr>
          <p:cNvPr id="4" name="Zástupný symbol pro číslo snímku 3"/>
          <p:cNvSpPr>
            <a:spLocks noGrp="1"/>
          </p:cNvSpPr>
          <p:nvPr>
            <p:ph type="sldNum" sz="quarter" idx="12"/>
          </p:nvPr>
        </p:nvSpPr>
        <p:spPr/>
        <p:txBody>
          <a:bodyPr/>
          <a:lstStyle>
            <a:extLst/>
          </a:lstStyle>
          <a:p>
            <a:fld id="{1F01AF7C-0A8D-4E2D-A24A-5486A58C1C5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7A2CF76C-5B6C-48D1-B2DF-FDD254A05E9D}" type="datetimeFigureOut">
              <a:rPr lang="cs-CZ" smtClean="0"/>
              <a:pPr/>
              <a:t>12. 11. 2021</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1F01AF7C-0A8D-4E2D-A24A-5486A58C1C5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Klepnutím lze upravit styl předlohy nadpisů.</a:t>
            </a:r>
            <a:endParaRPr kumimoji="0" lang="en-US" dirty="0"/>
          </a:p>
        </p:txBody>
      </p:sp>
      <p:sp>
        <p:nvSpPr>
          <p:cNvPr id="4" name="Zástupný symbol pro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Klepnutím lze upravit styly předlohy textu.</a:t>
            </a:r>
          </a:p>
        </p:txBody>
      </p:sp>
      <p:sp>
        <p:nvSpPr>
          <p:cNvPr id="5" name="Zástupný symbol pro datum 4"/>
          <p:cNvSpPr>
            <a:spLocks noGrp="1"/>
          </p:cNvSpPr>
          <p:nvPr>
            <p:ph type="dt" sz="half" idx="10"/>
          </p:nvPr>
        </p:nvSpPr>
        <p:spPr/>
        <p:txBody>
          <a:bodyPr/>
          <a:lstStyle>
            <a:extLst/>
          </a:lstStyle>
          <a:p>
            <a:fld id="{7A2CF76C-5B6C-48D1-B2DF-FDD254A05E9D}" type="datetimeFigureOut">
              <a:rPr lang="cs-CZ" smtClean="0"/>
              <a:pPr/>
              <a:t>12. 11. 2021</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1F01AF7C-0A8D-4E2D-A24A-5486A58C1C50}" type="slidenum">
              <a:rPr lang="cs-CZ" smtClean="0"/>
              <a:pPr/>
              <a:t>‹#›</a:t>
            </a:fld>
            <a:endParaRPr lang="cs-CZ"/>
          </a:p>
        </p:txBody>
      </p:sp>
      <p:sp>
        <p:nvSpPr>
          <p:cNvPr id="10" name="Zástupný symbol pro obrázek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smtClean="0"/>
              <a:t>Klepnutím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nadp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cs-CZ" smtClean="0"/>
              <a:t>Klepnutím lze upravit styl předlohy nadpisů.</a:t>
            </a:r>
            <a:endParaRPr kumimoji="0" lang="en-US"/>
          </a:p>
        </p:txBody>
      </p:sp>
      <p:sp>
        <p:nvSpPr>
          <p:cNvPr id="31" name="Zástupný symbol pro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A2CF76C-5B6C-48D1-B2DF-FDD254A05E9D}" type="datetimeFigureOut">
              <a:rPr lang="cs-CZ" smtClean="0"/>
              <a:pPr/>
              <a:t>12. 11. 2021</a:t>
            </a:fld>
            <a:endParaRPr lang="cs-CZ"/>
          </a:p>
        </p:txBody>
      </p:sp>
      <p:sp>
        <p:nvSpPr>
          <p:cNvPr id="4" name="Zástupný symbol pro zápatí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cs-CZ"/>
          </a:p>
        </p:txBody>
      </p:sp>
      <p:sp>
        <p:nvSpPr>
          <p:cNvPr id="16" name="Zástupný symbol pro číslo snímk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01AF7C-0A8D-4E2D-A24A-5486A58C1C5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3 Best Three Angels&amp;#39; Messages ideas | revelation 14, revelation, angel  messages"/>
          <p:cNvPicPr>
            <a:picLocks noChangeAspect="1" noChangeArrowheads="1"/>
          </p:cNvPicPr>
          <p:nvPr/>
        </p:nvPicPr>
        <p:blipFill>
          <a:blip r:embed="rId2" cstate="print"/>
          <a:srcRect/>
          <a:stretch>
            <a:fillRect/>
          </a:stretch>
        </p:blipFill>
        <p:spPr bwMode="auto">
          <a:xfrm>
            <a:off x="-1" y="60868"/>
            <a:ext cx="4427985" cy="3302226"/>
          </a:xfrm>
          <a:prstGeom prst="rect">
            <a:avLst/>
          </a:prstGeom>
          <a:noFill/>
        </p:spPr>
      </p:pic>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sp>
        <p:nvSpPr>
          <p:cNvPr id="4" name="Obdélník 3"/>
          <p:cNvSpPr/>
          <p:nvPr/>
        </p:nvSpPr>
        <p:spPr>
          <a:xfrm>
            <a:off x="2286000" y="980728"/>
            <a:ext cx="4572000" cy="3662541"/>
          </a:xfrm>
          <a:prstGeom prst="rect">
            <a:avLst/>
          </a:prstGeom>
        </p:spPr>
        <p:txBody>
          <a:bodyPr wrap="square">
            <a:spAutoFit/>
          </a:bodyPr>
          <a:lstStyle/>
          <a:p>
            <a:r>
              <a:rPr lang="cs-CZ" sz="4000" b="1" dirty="0" smtClean="0">
                <a:solidFill>
                  <a:srgbClr val="FFFF00"/>
                </a:solidFill>
                <a:effectLst>
                  <a:outerShdw blurRad="38100" dist="38100" dir="2700000" algn="tl">
                    <a:srgbClr val="000000">
                      <a:alpha val="43137"/>
                    </a:srgbClr>
                  </a:outerShdw>
                </a:effectLst>
              </a:rPr>
              <a:t>Poselství tří andělů </a:t>
            </a:r>
          </a:p>
          <a:p>
            <a:r>
              <a:rPr lang="cs-CZ" sz="4000" b="1" dirty="0" smtClean="0">
                <a:solidFill>
                  <a:srgbClr val="FFFF00"/>
                </a:solidFill>
                <a:effectLst>
                  <a:outerShdw blurRad="38100" dist="38100" dir="2700000" algn="tl">
                    <a:srgbClr val="000000">
                      <a:alpha val="43137"/>
                    </a:srgbClr>
                  </a:outerShdw>
                </a:effectLst>
              </a:rPr>
              <a:t> a poslání církve </a:t>
            </a:r>
          </a:p>
          <a:p>
            <a:endParaRPr lang="cs-CZ" sz="4000" b="1" dirty="0">
              <a:effectLst>
                <a:outerShdw blurRad="38100" dist="38100" dir="2700000" algn="tl">
                  <a:srgbClr val="000000">
                    <a:alpha val="43137"/>
                  </a:srgbClr>
                </a:outerShdw>
              </a:effectLst>
            </a:endParaRPr>
          </a:p>
          <a:p>
            <a:r>
              <a:rPr lang="cs-CZ" sz="3600" b="1" dirty="0" smtClean="0"/>
              <a:t>Přednášky modlitebního týdne</a:t>
            </a:r>
            <a:endParaRPr lang="cs-CZ" sz="36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9144000" cy="6858000"/>
          </a:xfrm>
        </p:spPr>
        <p:txBody>
          <a:bodyPr/>
          <a:lstStyle/>
          <a:p>
            <a:r>
              <a:rPr lang="cs-CZ" b="1" dirty="0" smtClean="0">
                <a:effectLst>
                  <a:outerShdw blurRad="38100" dist="38100" dir="2700000" algn="tl">
                    <a:srgbClr val="000000">
                      <a:alpha val="43137"/>
                    </a:srgbClr>
                  </a:outerShdw>
                </a:effectLst>
              </a:rPr>
              <a:t>Důležité otázky, na které by si měl každý člověk odpovědět, znějí: Mám obnovené srdce? Proměnil Bůh moje nitro? Odpustil mi hříchy díky mé víře v Ježíše Krista? Prožil jsem znovuzrození? Uposlechl jsem výzvu: ,Vezměte na sebe mé jho a učte se ode mne, neboť jsem tichý a pokorného srdce: </a:t>
            </a:r>
          </a:p>
          <a:p>
            <a:r>
              <a:rPr lang="cs-CZ" b="1" dirty="0" smtClean="0">
                <a:effectLst>
                  <a:outerShdw blurRad="38100" dist="38100" dir="2700000" algn="tl">
                    <a:srgbClr val="000000">
                      <a:alpha val="43137"/>
                    </a:srgbClr>
                  </a:outerShdw>
                </a:effectLst>
              </a:rPr>
              <a:t> a naleznete odpočinutí svým duším. Vždyť mé jho netlačí a břemeno netíží‘ (</a:t>
            </a:r>
            <a:r>
              <a:rPr lang="cs-CZ" b="1" dirty="0" err="1" smtClean="0">
                <a:effectLst>
                  <a:outerShdw blurRad="38100" dist="38100" dir="2700000" algn="tl">
                    <a:srgbClr val="000000">
                      <a:alpha val="43137"/>
                    </a:srgbClr>
                  </a:outerShdw>
                </a:effectLst>
              </a:rPr>
              <a:t>Mt</a:t>
            </a:r>
            <a:r>
              <a:rPr lang="cs-CZ" b="1" dirty="0" smtClean="0">
                <a:effectLst>
                  <a:outerShdw blurRad="38100" dist="38100" dir="2700000" algn="tl">
                    <a:srgbClr val="000000">
                      <a:alpha val="43137"/>
                    </a:srgbClr>
                  </a:outerShdw>
                </a:effectLst>
              </a:rPr>
              <a:t> 11,29.30). Považuji všechny věci za ztrátu ve srovnání s jedinečností poznání Krista Ježíše? Cítím svůj závazek věřit každému slovu, které říká Bůh?“ </a:t>
            </a:r>
            <a:r>
              <a:rPr lang="cs-CZ" dirty="0" err="1" smtClean="0"/>
              <a:t>Ellen</a:t>
            </a:r>
            <a:r>
              <a:rPr lang="cs-CZ" dirty="0" smtClean="0"/>
              <a:t> </a:t>
            </a:r>
            <a:r>
              <a:rPr lang="cs-CZ" dirty="0" err="1" smtClean="0"/>
              <a:t>Gould</a:t>
            </a:r>
            <a:r>
              <a:rPr lang="cs-CZ" dirty="0" smtClean="0"/>
              <a:t> </a:t>
            </a:r>
            <a:r>
              <a:rPr lang="cs-CZ" dirty="0" err="1" smtClean="0"/>
              <a:t>Whiteová</a:t>
            </a:r>
            <a:r>
              <a:rPr lang="cs-CZ" dirty="0" smtClean="0"/>
              <a:t> </a:t>
            </a:r>
            <a:endParaRPr lang="cs-CZ" b="1" dirty="0" smtClean="0">
              <a:effectLst>
                <a:outerShdw blurRad="38100" dist="38100" dir="2700000" algn="tl">
                  <a:srgbClr val="000000">
                    <a:alpha val="43137"/>
                  </a:srgbClr>
                </a:outerShdw>
              </a:effectLst>
            </a:endParaRPr>
          </a:p>
          <a:p>
            <a:r>
              <a:rPr lang="cs-CZ" dirty="0" smtClean="0"/>
              <a:t>(</a:t>
            </a:r>
            <a:r>
              <a:rPr lang="cs-CZ" dirty="0" err="1" smtClean="0"/>
              <a:t>Manuscript</a:t>
            </a:r>
            <a:r>
              <a:rPr lang="cs-CZ" dirty="0" smtClean="0"/>
              <a:t> 32, 1896 [viz také </a:t>
            </a:r>
            <a:r>
              <a:rPr lang="cs-CZ" dirty="0" err="1" smtClean="0"/>
              <a:t>Manuscript</a:t>
            </a:r>
            <a:r>
              <a:rPr lang="cs-CZ" dirty="0" smtClean="0"/>
              <a:t> </a:t>
            </a:r>
            <a:r>
              <a:rPr lang="cs-CZ" dirty="0" err="1" smtClean="0"/>
              <a:t>Releases</a:t>
            </a:r>
            <a:r>
              <a:rPr lang="cs-CZ" dirty="0" smtClean="0"/>
              <a:t>, sv. 17, </a:t>
            </a:r>
          </a:p>
          <a:p>
            <a:r>
              <a:rPr lang="cs-CZ" dirty="0" smtClean="0"/>
              <a:t>s. 6–23]).</a:t>
            </a:r>
          </a:p>
          <a:p>
            <a:r>
              <a:rPr lang="cs-CZ" dirty="0" smtClean="0"/>
              <a:t> Adventisté sedmého dne věří, že </a:t>
            </a:r>
            <a:r>
              <a:rPr lang="cs-CZ" dirty="0" err="1" smtClean="0"/>
              <a:t>Ellen</a:t>
            </a:r>
            <a:r>
              <a:rPr lang="cs-CZ" dirty="0" smtClean="0"/>
              <a:t> G. </a:t>
            </a:r>
            <a:r>
              <a:rPr lang="cs-CZ" dirty="0" err="1" smtClean="0"/>
              <a:t>Whiteová</a:t>
            </a:r>
            <a:r>
              <a:rPr lang="cs-CZ" dirty="0" smtClean="0"/>
              <a:t> (1827–1915) během více než 70 let veřejné služby sloužila biblickým darem proroctví.  </a:t>
            </a:r>
            <a:endParaRPr lang="cs-CZ"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003232" cy="1124744"/>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457200" y="1124744"/>
            <a:ext cx="7239000" cy="5330992"/>
          </a:xfrm>
        </p:spPr>
        <p:txBody>
          <a:bodyPr>
            <a:noAutofit/>
          </a:bodyPr>
          <a:lstStyle/>
          <a:p>
            <a:r>
              <a:rPr lang="cs-CZ" sz="3200" b="1" dirty="0" smtClean="0">
                <a:effectLst>
                  <a:outerShdw blurRad="38100" dist="38100" dir="2700000" algn="tl">
                    <a:srgbClr val="000000">
                      <a:alpha val="43137"/>
                    </a:srgbClr>
                  </a:outerShdw>
                </a:effectLst>
              </a:rPr>
              <a:t>Otázky k zamyšlení a diskusi         </a:t>
            </a:r>
            <a:r>
              <a:rPr lang="cs-CZ" sz="3200" dirty="0" smtClean="0"/>
              <a:t>(v lavicích ve skupinkách)</a:t>
            </a:r>
            <a:endParaRPr lang="cs-CZ" sz="3200" b="1" dirty="0" smtClean="0">
              <a:effectLst>
                <a:outerShdw blurRad="38100" dist="38100" dir="2700000" algn="tl">
                  <a:srgbClr val="000000">
                    <a:alpha val="43137"/>
                  </a:srgbClr>
                </a:outerShdw>
              </a:effectLst>
            </a:endParaRPr>
          </a:p>
          <a:p>
            <a:r>
              <a:rPr lang="cs-CZ" sz="3200" b="1" dirty="0" smtClean="0">
                <a:effectLst>
                  <a:outerShdw blurRad="38100" dist="38100" dir="2700000" algn="tl">
                    <a:srgbClr val="000000">
                      <a:alpha val="43137"/>
                    </a:srgbClr>
                  </a:outerShdw>
                </a:effectLst>
              </a:rPr>
              <a:t>1. Co se můžeme naučit od lidí, kteří zvěstovali poselství o prvním příchodu Ježíše? Proč je to důležité pro ty, kdo očekávají Ježíšův druhý příchod?</a:t>
            </a:r>
          </a:p>
          <a:p>
            <a:r>
              <a:rPr lang="cs-CZ" sz="3200" b="1" dirty="0" smtClean="0">
                <a:effectLst>
                  <a:outerShdw blurRad="38100" dist="38100" dir="2700000" algn="tl">
                    <a:srgbClr val="000000">
                      <a:alpha val="43137"/>
                    </a:srgbClr>
                  </a:outerShdw>
                </a:effectLst>
              </a:rPr>
              <a:t>2. Jak můžeme prostřednictvím poselství tří andělů oslovit lidi kolem nás, kteří možná nerozumějí biblické pravdě?</a:t>
            </a:r>
            <a:endParaRPr lang="cs-CZ" sz="32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he Three Angels Message&amp;quot; A-Line Dress by ValentineAlbeta | Redbubble"/>
          <p:cNvPicPr>
            <a:picLocks noChangeAspect="1" noChangeArrowheads="1"/>
          </p:cNvPicPr>
          <p:nvPr/>
        </p:nvPicPr>
        <p:blipFill>
          <a:blip r:embed="rId2" cstate="print"/>
          <a:srcRect/>
          <a:stretch>
            <a:fillRect/>
          </a:stretch>
        </p:blipFill>
        <p:spPr bwMode="auto">
          <a:xfrm>
            <a:off x="0" y="0"/>
            <a:ext cx="5171138" cy="6894851"/>
          </a:xfrm>
          <a:prstGeom prst="rect">
            <a:avLst/>
          </a:prstGeom>
          <a:noFill/>
        </p:spPr>
      </p:pic>
      <p:sp>
        <p:nvSpPr>
          <p:cNvPr id="2" name="Nadpis 1"/>
          <p:cNvSpPr>
            <a:spLocks noGrp="1"/>
          </p:cNvSpPr>
          <p:nvPr>
            <p:ph type="title"/>
          </p:nvPr>
        </p:nvSpPr>
        <p:spPr/>
        <p:txBody>
          <a:bodyPr>
            <a:normAutofit/>
          </a:bodyPr>
          <a:lstStyle/>
          <a:p>
            <a:endParaRPr lang="cs-CZ" dirty="0"/>
          </a:p>
        </p:txBody>
      </p:sp>
      <p:sp>
        <p:nvSpPr>
          <p:cNvPr id="6" name="Zástupný symbol pro obsah 5"/>
          <p:cNvSpPr>
            <a:spLocks noGrp="1"/>
          </p:cNvSpPr>
          <p:nvPr>
            <p:ph sz="half" idx="1"/>
          </p:nvPr>
        </p:nvSpPr>
        <p:spPr/>
        <p:txBody>
          <a:bodyPr/>
          <a:lstStyle/>
          <a:p>
            <a:endParaRPr lang="cs-CZ"/>
          </a:p>
        </p:txBody>
      </p:sp>
      <p:sp>
        <p:nvSpPr>
          <p:cNvPr id="7" name="Zástupný symbol pro obsah 6"/>
          <p:cNvSpPr>
            <a:spLocks noGrp="1"/>
          </p:cNvSpPr>
          <p:nvPr>
            <p:ph sz="half" idx="2"/>
          </p:nvPr>
        </p:nvSpPr>
        <p:spPr/>
        <p:txBody>
          <a:bodyPr/>
          <a:lstStyle/>
          <a:p>
            <a:r>
              <a:rPr lang="cs-CZ" b="1" dirty="0" smtClean="0">
                <a:effectLst>
                  <a:outerShdw blurRad="38100" dist="38100" dir="2700000" algn="tl">
                    <a:srgbClr val="000000">
                      <a:alpha val="43137"/>
                    </a:srgbClr>
                  </a:outerShdw>
                </a:effectLst>
              </a:rPr>
              <a:t>Jsi připraven na </a:t>
            </a:r>
            <a:r>
              <a:rPr lang="cs-CZ" b="1" dirty="0" err="1" smtClean="0">
                <a:effectLst>
                  <a:outerShdw blurRad="38100" dist="38100" dir="2700000" algn="tl">
                    <a:srgbClr val="000000">
                      <a:alpha val="43137"/>
                    </a:srgbClr>
                  </a:outerShdw>
                </a:effectLst>
              </a:rPr>
              <a:t>trojandělské</a:t>
            </a:r>
            <a:r>
              <a:rPr lang="cs-CZ" b="1" dirty="0" smtClean="0">
                <a:effectLst>
                  <a:outerShdw blurRad="38100" dist="38100" dir="2700000" algn="tl">
                    <a:srgbClr val="000000">
                      <a:alpha val="43137"/>
                    </a:srgbClr>
                  </a:outerShdw>
                </a:effectLst>
              </a:rPr>
              <a:t> poselství?</a:t>
            </a:r>
          </a:p>
          <a:p>
            <a:endParaRPr lang="cs-CZ" b="1" dirty="0" smtClean="0">
              <a:effectLst>
                <a:outerShdw blurRad="38100" dist="38100" dir="2700000" algn="tl">
                  <a:srgbClr val="000000">
                    <a:alpha val="43137"/>
                  </a:srgbClr>
                </a:outerShdw>
              </a:effectLst>
            </a:endParaRPr>
          </a:p>
          <a:p>
            <a:r>
              <a:rPr lang="cs-CZ" b="1" dirty="0" smtClean="0">
                <a:effectLst>
                  <a:outerShdw blurRad="38100" dist="38100" dir="2700000" algn="tl">
                    <a:srgbClr val="000000">
                      <a:alpha val="43137"/>
                    </a:srgbClr>
                  </a:outerShdw>
                </a:effectLst>
              </a:rPr>
              <a:t>Zjevení 14.6-12</a:t>
            </a:r>
            <a:endParaRPr lang="cs-CZ"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130876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p:txBody>
          <a:bodyPr/>
          <a:lstStyle/>
          <a:p>
            <a:r>
              <a:rPr lang="cs-CZ" b="1" u="sng" dirty="0" smtClean="0">
                <a:effectLst>
                  <a:outerShdw blurRad="38100" dist="38100" dir="2700000" algn="tl">
                    <a:srgbClr val="000000">
                      <a:alpha val="43137"/>
                    </a:srgbClr>
                  </a:outerShdw>
                </a:effectLst>
              </a:rPr>
              <a:t>Zastaralé poselství, nebo pravda týkající se důležitých problémů současnosti?</a:t>
            </a:r>
            <a:endParaRPr lang="cs-CZ" b="1" dirty="0" smtClean="0">
              <a:effectLst>
                <a:outerShdw blurRad="38100" dist="38100" dir="2700000" algn="tl">
                  <a:srgbClr val="000000">
                    <a:alpha val="43137"/>
                  </a:srgbClr>
                </a:outerShdw>
              </a:effectLst>
            </a:endParaRPr>
          </a:p>
          <a:p>
            <a:endParaRPr lang="cs-CZ" dirty="0"/>
          </a:p>
        </p:txBody>
      </p:sp>
      <p:pic>
        <p:nvPicPr>
          <p:cNvPr id="1026" name="Picture 2" descr="https://upload.wikimedia.org/wikipedia/commons/thumb/8/8f/Origin_of_Species.jpg/220px-Origin_of_Species.jpg"/>
          <p:cNvPicPr>
            <a:picLocks noChangeAspect="1" noChangeArrowheads="1"/>
          </p:cNvPicPr>
          <p:nvPr/>
        </p:nvPicPr>
        <p:blipFill>
          <a:blip r:embed="rId2" cstate="print"/>
          <a:srcRect/>
          <a:stretch>
            <a:fillRect/>
          </a:stretch>
        </p:blipFill>
        <p:spPr bwMode="auto">
          <a:xfrm>
            <a:off x="24762" y="2564904"/>
            <a:ext cx="3330370" cy="2664296"/>
          </a:xfrm>
          <a:prstGeom prst="rect">
            <a:avLst/>
          </a:prstGeom>
          <a:noFill/>
        </p:spPr>
      </p:pic>
      <p:pic>
        <p:nvPicPr>
          <p:cNvPr id="1028" name="Picture 4" descr="https://upload.wikimedia.org/wikipedia/commons/thumb/8/86/Charles_Darwin_seated.jpg/220px-Charles_Darwin_seated.jpg"/>
          <p:cNvPicPr>
            <a:picLocks noChangeAspect="1" noChangeArrowheads="1"/>
          </p:cNvPicPr>
          <p:nvPr/>
        </p:nvPicPr>
        <p:blipFill>
          <a:blip r:embed="rId3" cstate="print"/>
          <a:srcRect/>
          <a:stretch>
            <a:fillRect/>
          </a:stretch>
        </p:blipFill>
        <p:spPr bwMode="auto">
          <a:xfrm>
            <a:off x="3203848" y="3895724"/>
            <a:ext cx="2095500" cy="2962276"/>
          </a:xfrm>
          <a:prstGeom prst="rect">
            <a:avLst/>
          </a:prstGeom>
          <a:noFill/>
        </p:spPr>
      </p:pic>
      <p:pic>
        <p:nvPicPr>
          <p:cNvPr id="1030" name="Picture 6" descr="https://cdn.alza.cz/ImgW.ashx?fd=f4&amp;cd=FKP0299229&amp;i=1.jpg"/>
          <p:cNvPicPr>
            <a:picLocks noChangeAspect="1" noChangeArrowheads="1"/>
          </p:cNvPicPr>
          <p:nvPr/>
        </p:nvPicPr>
        <p:blipFill>
          <a:blip r:embed="rId4" cstate="print"/>
          <a:srcRect/>
          <a:stretch>
            <a:fillRect/>
          </a:stretch>
        </p:blipFill>
        <p:spPr bwMode="auto">
          <a:xfrm>
            <a:off x="5580112" y="2420888"/>
            <a:ext cx="2941129" cy="401992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down)">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wipe(down)">
                                      <p:cBhvr>
                                        <p:cTn id="2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3 Best Three Angels&amp;#39; Messages ideas | revelation 14, revelation, angel  messages"/>
          <p:cNvPicPr>
            <a:picLocks noChangeAspect="1" noChangeArrowheads="1"/>
          </p:cNvPicPr>
          <p:nvPr/>
        </p:nvPicPr>
        <p:blipFill>
          <a:blip r:embed="rId2" cstate="print"/>
          <a:srcRect/>
          <a:stretch>
            <a:fillRect/>
          </a:stretch>
        </p:blipFill>
        <p:spPr bwMode="auto">
          <a:xfrm>
            <a:off x="6804248" y="0"/>
            <a:ext cx="2339752" cy="1916832"/>
          </a:xfrm>
          <a:prstGeom prst="rect">
            <a:avLst/>
          </a:prstGeom>
          <a:noFill/>
        </p:spPr>
      </p:pic>
      <p:sp>
        <p:nvSpPr>
          <p:cNvPr id="2" name="Nadpis 1"/>
          <p:cNvSpPr>
            <a:spLocks noGrp="1"/>
          </p:cNvSpPr>
          <p:nvPr>
            <p:ph type="title"/>
          </p:nvPr>
        </p:nvSpPr>
        <p:spPr/>
        <p:txBody>
          <a:bodyPr/>
          <a:lstStyle/>
          <a:p>
            <a:r>
              <a:rPr lang="cs-CZ" dirty="0" smtClean="0"/>
              <a:t>Zjevení 14,6 – 10 (</a:t>
            </a:r>
            <a:r>
              <a:rPr lang="cs-CZ" dirty="0" err="1" smtClean="0"/>
              <a:t>čsp</a:t>
            </a:r>
            <a:r>
              <a:rPr lang="cs-CZ" dirty="0" smtClean="0"/>
              <a:t>)</a:t>
            </a:r>
            <a:endParaRPr lang="cs-CZ" dirty="0"/>
          </a:p>
        </p:txBody>
      </p:sp>
      <p:pic>
        <p:nvPicPr>
          <p:cNvPr id="26626" name="Picture 2"/>
          <p:cNvPicPr>
            <a:picLocks noGrp="1" noChangeAspect="1" noChangeArrowheads="1"/>
          </p:cNvPicPr>
          <p:nvPr>
            <p:ph idx="1"/>
          </p:nvPr>
        </p:nvPicPr>
        <p:blipFill>
          <a:blip r:embed="rId3" cstate="print"/>
          <a:srcRect/>
          <a:stretch>
            <a:fillRect/>
          </a:stretch>
        </p:blipFill>
        <p:spPr bwMode="auto">
          <a:xfrm>
            <a:off x="251520" y="1484784"/>
            <a:ext cx="7643192" cy="5139952"/>
          </a:xfrm>
          <a:prstGeom prst="rect">
            <a:avLst/>
          </a:prstGeom>
          <a:noFill/>
          <a:ln w="9525">
            <a:solidFill>
              <a:srgbClr val="FF000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Three Angels Message Logo ~ 35+ images church leaders vote to adjust  adventist logo to align, three messages books, three message"/>
          <p:cNvPicPr>
            <a:picLocks noChangeAspect="1" noChangeArrowheads="1"/>
          </p:cNvPicPr>
          <p:nvPr/>
        </p:nvPicPr>
        <p:blipFill>
          <a:blip r:embed="rId2" cstate="print"/>
          <a:srcRect/>
          <a:stretch>
            <a:fillRect/>
          </a:stretch>
        </p:blipFill>
        <p:spPr bwMode="auto">
          <a:xfrm>
            <a:off x="1043608" y="3573016"/>
            <a:ext cx="6096000" cy="3429001"/>
          </a:xfrm>
          <a:prstGeom prst="rect">
            <a:avLst/>
          </a:prstGeom>
          <a:noFill/>
        </p:spPr>
      </p:pic>
      <p:sp>
        <p:nvSpPr>
          <p:cNvPr id="2" name="Nadpis 1"/>
          <p:cNvSpPr>
            <a:spLocks noGrp="1"/>
          </p:cNvSpPr>
          <p:nvPr>
            <p:ph type="title"/>
          </p:nvPr>
        </p:nvSpPr>
        <p:spPr>
          <a:xfrm>
            <a:off x="457200" y="320040"/>
            <a:ext cx="7239000" cy="804704"/>
          </a:xfrm>
        </p:spPr>
        <p:txBody>
          <a:bodyPr/>
          <a:lstStyle/>
          <a:p>
            <a:r>
              <a:rPr lang="cs-CZ" dirty="0" smtClean="0"/>
              <a:t>Zjevení 14,11.12 (ČSP)</a:t>
            </a:r>
            <a:endParaRPr lang="cs-CZ" dirty="0"/>
          </a:p>
        </p:txBody>
      </p:sp>
      <p:pic>
        <p:nvPicPr>
          <p:cNvPr id="27650" name="Picture 2"/>
          <p:cNvPicPr>
            <a:picLocks noGrp="1" noChangeAspect="1" noChangeArrowheads="1"/>
          </p:cNvPicPr>
          <p:nvPr>
            <p:ph idx="1"/>
          </p:nvPr>
        </p:nvPicPr>
        <p:blipFill>
          <a:blip r:embed="rId3" cstate="print"/>
          <a:srcRect/>
          <a:stretch>
            <a:fillRect/>
          </a:stretch>
        </p:blipFill>
        <p:spPr bwMode="auto">
          <a:xfrm>
            <a:off x="395536" y="1412776"/>
            <a:ext cx="7776864" cy="1584176"/>
          </a:xfrm>
          <a:prstGeom prst="rect">
            <a:avLst/>
          </a:prstGeom>
          <a:solidFill>
            <a:srgbClr val="FFFF00"/>
          </a:solid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0" y="3140968"/>
            <a:ext cx="9144000" cy="1080120"/>
          </a:xfrm>
          <a:prstGeom prst="rect">
            <a:avLst/>
          </a:prstGeom>
          <a:noFill/>
          <a:ln w="9525">
            <a:solidFill>
              <a:srgbClr val="FF000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wipe(down)">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653"/>
                                        </p:tgtEl>
                                        <p:attrNameLst>
                                          <p:attrName>style.visibility</p:attrName>
                                        </p:attrNameLst>
                                      </p:cBhvr>
                                      <p:to>
                                        <p:strVal val="visible"/>
                                      </p:to>
                                    </p:set>
                                    <p:anim calcmode="lin" valueType="num">
                                      <p:cBhvr additive="base">
                                        <p:cTn id="17" dur="500" fill="hold"/>
                                        <p:tgtEl>
                                          <p:spTgt spid="27653"/>
                                        </p:tgtEl>
                                        <p:attrNameLst>
                                          <p:attrName>ppt_x</p:attrName>
                                        </p:attrNameLst>
                                      </p:cBhvr>
                                      <p:tavLst>
                                        <p:tav tm="0">
                                          <p:val>
                                            <p:strVal val="#ppt_x"/>
                                          </p:val>
                                        </p:tav>
                                        <p:tav tm="100000">
                                          <p:val>
                                            <p:strVal val="#ppt_x"/>
                                          </p:val>
                                        </p:tav>
                                      </p:tavLst>
                                    </p:anim>
                                    <p:anim calcmode="lin" valueType="num">
                                      <p:cBhvr additive="base">
                                        <p:cTn id="18"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endParaRPr lang="cs-CZ" dirty="0" smtClean="0"/>
          </a:p>
          <a:p>
            <a:endParaRPr lang="cs-CZ" dirty="0" smtClean="0"/>
          </a:p>
          <a:p>
            <a:endParaRPr lang="cs-CZ" dirty="0" smtClean="0"/>
          </a:p>
          <a:p>
            <a:r>
              <a:rPr lang="cs-CZ" dirty="0" err="1" smtClean="0"/>
              <a:t>James</a:t>
            </a:r>
            <a:r>
              <a:rPr lang="cs-CZ" dirty="0" smtClean="0"/>
              <a:t> </a:t>
            </a:r>
            <a:r>
              <a:rPr lang="cs-CZ" dirty="0" err="1" smtClean="0"/>
              <a:t>White</a:t>
            </a:r>
            <a:endParaRPr lang="cs-CZ" dirty="0" smtClean="0"/>
          </a:p>
          <a:p>
            <a:r>
              <a:rPr lang="cs-CZ" dirty="0" err="1" smtClean="0"/>
              <a:t>Ellen</a:t>
            </a:r>
            <a:r>
              <a:rPr lang="cs-CZ" dirty="0" smtClean="0"/>
              <a:t> G. </a:t>
            </a:r>
            <a:r>
              <a:rPr lang="cs-CZ" dirty="0" err="1" smtClean="0"/>
              <a:t>Whiteová</a:t>
            </a:r>
            <a:endParaRPr lang="cs-CZ" dirty="0"/>
          </a:p>
        </p:txBody>
      </p:sp>
      <p:sp>
        <p:nvSpPr>
          <p:cNvPr id="43010" name="AutoShape 2" descr="December 3, 1844... Just... - William Miller Home and Farm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 name="AutoShape 2" descr="December 3, 1844... Just... - William Miller Home and Farm | Facebook"/>
          <p:cNvSpPr>
            <a:spLocks noChangeAspect="1" noChangeArrowheads="1"/>
          </p:cNvSpPr>
          <p:nvPr/>
        </p:nvSpPr>
        <p:spPr bwMode="auto">
          <a:xfrm>
            <a:off x="0" y="-15240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3012" name="AutoShape 4" descr="December 3, 1844... Just... - William Miller Home and Farm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3014" name="AutoShape 6" descr="December 3, 1844... Just... - William Miller Home and Farm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3016" name="Picture 8" descr="William Miller | Christian History"/>
          <p:cNvPicPr>
            <a:picLocks noChangeAspect="1" noChangeArrowheads="1"/>
          </p:cNvPicPr>
          <p:nvPr/>
        </p:nvPicPr>
        <p:blipFill>
          <a:blip r:embed="rId2" cstate="print"/>
          <a:srcRect/>
          <a:stretch>
            <a:fillRect/>
          </a:stretch>
        </p:blipFill>
        <p:spPr bwMode="auto">
          <a:xfrm>
            <a:off x="0" y="0"/>
            <a:ext cx="5715000" cy="2996952"/>
          </a:xfrm>
          <a:prstGeom prst="rect">
            <a:avLst/>
          </a:prstGeom>
          <a:noFill/>
        </p:spPr>
      </p:pic>
      <p:pic>
        <p:nvPicPr>
          <p:cNvPr id="43018" name="Picture 10" descr="A Historic Look at the Seventh Day Adventist Church"/>
          <p:cNvPicPr>
            <a:picLocks noChangeAspect="1" noChangeArrowheads="1"/>
          </p:cNvPicPr>
          <p:nvPr/>
        </p:nvPicPr>
        <p:blipFill>
          <a:blip r:embed="rId3" cstate="print"/>
          <a:srcRect/>
          <a:stretch>
            <a:fillRect/>
          </a:stretch>
        </p:blipFill>
        <p:spPr bwMode="auto">
          <a:xfrm>
            <a:off x="3879658" y="1927820"/>
            <a:ext cx="5264342" cy="493018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8"/>
                                        </p:tgtEl>
                                        <p:attrNameLst>
                                          <p:attrName>style.visibility</p:attrName>
                                        </p:attrNameLst>
                                      </p:cBhvr>
                                      <p:to>
                                        <p:strVal val="visible"/>
                                      </p:to>
                                    </p:set>
                                    <p:anim calcmode="lin" valueType="num">
                                      <p:cBhvr additive="base">
                                        <p:cTn id="7" dur="500" fill="hold"/>
                                        <p:tgtEl>
                                          <p:spTgt spid="43018"/>
                                        </p:tgtEl>
                                        <p:attrNameLst>
                                          <p:attrName>ppt_x</p:attrName>
                                        </p:attrNameLst>
                                      </p:cBhvr>
                                      <p:tavLst>
                                        <p:tav tm="0">
                                          <p:val>
                                            <p:strVal val="#ppt_x"/>
                                          </p:val>
                                        </p:tav>
                                        <p:tav tm="100000">
                                          <p:val>
                                            <p:strVal val="#ppt_x"/>
                                          </p:val>
                                        </p:tav>
                                      </p:tavLst>
                                    </p:anim>
                                    <p:anim calcmode="lin" valueType="num">
                                      <p:cBhvr additive="base">
                                        <p:cTn id="8" dur="500" fill="hold"/>
                                        <p:tgtEl>
                                          <p:spTgt spid="430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57,197 Heaven Photos and Premium High Res Pictures - Getty Images"/>
          <p:cNvPicPr>
            <a:picLocks noChangeAspect="1" noChangeArrowheads="1"/>
          </p:cNvPicPr>
          <p:nvPr/>
        </p:nvPicPr>
        <p:blipFill>
          <a:blip r:embed="rId2" cstate="print"/>
          <a:srcRect/>
          <a:stretch>
            <a:fillRect/>
          </a:stretch>
        </p:blipFill>
        <p:spPr bwMode="auto">
          <a:xfrm>
            <a:off x="0" y="2468894"/>
            <a:ext cx="8172400" cy="4389106"/>
          </a:xfrm>
          <a:prstGeom prst="rect">
            <a:avLst/>
          </a:prstGeom>
          <a:noFill/>
        </p:spPr>
      </p:pic>
      <p:sp>
        <p:nvSpPr>
          <p:cNvPr id="2" name="Nadpis 1"/>
          <p:cNvSpPr>
            <a:spLocks noGrp="1"/>
          </p:cNvSpPr>
          <p:nvPr>
            <p:ph type="title"/>
          </p:nvPr>
        </p:nvSpPr>
        <p:spPr>
          <a:xfrm>
            <a:off x="457200" y="320040"/>
            <a:ext cx="7239000" cy="1524784"/>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457200" y="1609416"/>
            <a:ext cx="7859216" cy="5248584"/>
          </a:xfrm>
        </p:spPr>
        <p:txBody>
          <a:bodyPr>
            <a:normAutofit/>
          </a:bodyPr>
          <a:lstStyle/>
          <a:p>
            <a:endParaRPr lang="cs-CZ" b="1" u="sng" dirty="0" smtClean="0">
              <a:effectLst>
                <a:outerShdw blurRad="38100" dist="38100" dir="2700000" algn="tl">
                  <a:srgbClr val="000000">
                    <a:alpha val="43137"/>
                  </a:srgbClr>
                </a:outerShdw>
              </a:effectLst>
            </a:endParaRPr>
          </a:p>
          <a:p>
            <a:r>
              <a:rPr lang="cs-CZ" b="1" u="sng" dirty="0" smtClean="0">
                <a:effectLst>
                  <a:outerShdw blurRad="38100" dist="38100" dir="2700000" algn="tl">
                    <a:srgbClr val="000000">
                      <a:alpha val="43137"/>
                    </a:srgbClr>
                  </a:outerShdw>
                </a:effectLst>
              </a:rPr>
              <a:t>Jak na vás působí toto poselství </a:t>
            </a:r>
            <a:r>
              <a:rPr lang="cs-CZ" b="1" u="sng" dirty="0" smtClean="0">
                <a:effectLst>
                  <a:outerShdw blurRad="38100" dist="38100" dir="2700000" algn="tl">
                    <a:srgbClr val="000000">
                      <a:alpha val="43137"/>
                    </a:srgbClr>
                  </a:outerShdw>
                </a:effectLst>
              </a:rPr>
              <a:t>- 3AP</a:t>
            </a:r>
            <a:r>
              <a:rPr lang="cs-CZ" b="1" dirty="0" smtClean="0">
                <a:effectLst>
                  <a:outerShdw blurRad="38100" dist="38100" dir="2700000" algn="tl">
                    <a:srgbClr val="000000">
                      <a:alpha val="43137"/>
                    </a:srgbClr>
                  </a:outerShdw>
                </a:effectLst>
              </a:rPr>
              <a:t>? </a:t>
            </a:r>
          </a:p>
          <a:p>
            <a:endParaRPr lang="cs-CZ" b="1" dirty="0" smtClean="0">
              <a:solidFill>
                <a:srgbClr val="0070C0"/>
              </a:solidFill>
              <a:effectLst>
                <a:outerShdw blurRad="38100" dist="38100" dir="2700000" algn="tl">
                  <a:srgbClr val="000000">
                    <a:alpha val="43137"/>
                  </a:srgbClr>
                </a:outerShdw>
              </a:effectLst>
            </a:endParaRPr>
          </a:p>
          <a:p>
            <a:r>
              <a:rPr lang="cs-CZ" b="1" dirty="0" smtClean="0">
                <a:solidFill>
                  <a:srgbClr val="002060"/>
                </a:solidFill>
                <a:effectLst>
                  <a:outerShdw blurRad="38100" dist="38100" dir="2700000" algn="tl">
                    <a:srgbClr val="000000">
                      <a:alpha val="43137"/>
                    </a:srgbClr>
                  </a:outerShdw>
                </a:effectLst>
              </a:rPr>
              <a:t>Na mně působí tak, že pozvedá můj pohled výše z mé úzkoprsosti klaustrofobních omezení a mé sebestředné nafoukanosti a důležitosti, abych přemýšlel o pravém smyslu své existence. Poselství tří andělů mně pomáhá mnohem doširoka pochopit, proč tady žiju. Vskutku, dávají mně porozumět, že hovoří o morálních a duchovních základech pro 21. století.</a:t>
            </a:r>
          </a:p>
          <a:p>
            <a:endParaRPr lang="cs-CZ" dirty="0"/>
          </a:p>
        </p:txBody>
      </p:sp>
      <p:sp>
        <p:nvSpPr>
          <p:cNvPr id="5" name="TextovéPole 4"/>
          <p:cNvSpPr txBox="1"/>
          <p:nvPr/>
        </p:nvSpPr>
        <p:spPr>
          <a:xfrm>
            <a:off x="2483768" y="836712"/>
            <a:ext cx="184731" cy="369332"/>
          </a:xfrm>
          <a:prstGeom prst="rect">
            <a:avLst/>
          </a:prstGeom>
          <a:noFill/>
        </p:spPr>
        <p:txBody>
          <a:bodyPr wrap="none" rtlCol="0">
            <a:spAutoFit/>
          </a:bodyPr>
          <a:lstStyle/>
          <a:p>
            <a:endParaRPr lang="cs-CZ"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859216" cy="114300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0" y="1609416"/>
            <a:ext cx="8244408" cy="5248584"/>
          </a:xfrm>
        </p:spPr>
        <p:txBody>
          <a:bodyPr>
            <a:normAutofit/>
          </a:bodyPr>
          <a:lstStyle/>
          <a:p>
            <a:r>
              <a:rPr lang="cs-CZ" b="1" u="sng" dirty="0" smtClean="0">
                <a:effectLst>
                  <a:outerShdw blurRad="38100" dist="38100" dir="2700000" algn="tl">
                    <a:srgbClr val="000000">
                      <a:alpha val="43137"/>
                    </a:srgbClr>
                  </a:outerShdw>
                </a:effectLst>
              </a:rPr>
              <a:t>Zjevení 14 se dělí na tři části</a:t>
            </a:r>
            <a:r>
              <a:rPr lang="cs-CZ" b="1" dirty="0" smtClean="0">
                <a:effectLst>
                  <a:outerShdw blurRad="38100" dist="38100" dir="2700000" algn="tl">
                    <a:srgbClr val="000000">
                      <a:alpha val="43137"/>
                    </a:srgbClr>
                  </a:outerShdw>
                </a:effectLst>
              </a:rPr>
              <a:t>. </a:t>
            </a:r>
            <a:endParaRPr lang="cs-CZ" b="1" dirty="0" smtClean="0">
              <a:effectLst>
                <a:outerShdw blurRad="38100" dist="38100" dir="2700000" algn="tl">
                  <a:srgbClr val="000000">
                    <a:alpha val="43137"/>
                  </a:srgbClr>
                </a:outerShdw>
              </a:effectLst>
            </a:endParaRPr>
          </a:p>
          <a:p>
            <a:r>
              <a:rPr lang="cs-CZ" b="1" dirty="0" smtClean="0">
                <a:solidFill>
                  <a:srgbClr val="002060"/>
                </a:solidFill>
                <a:effectLst>
                  <a:outerShdw blurRad="38100" dist="38100" dir="2700000" algn="tl">
                    <a:srgbClr val="000000">
                      <a:alpha val="43137"/>
                    </a:srgbClr>
                  </a:outerShdw>
                </a:effectLst>
              </a:rPr>
              <a:t>Prvních </a:t>
            </a:r>
            <a:r>
              <a:rPr lang="cs-CZ" b="1" dirty="0" smtClean="0">
                <a:solidFill>
                  <a:srgbClr val="002060"/>
                </a:solidFill>
                <a:effectLst>
                  <a:outerShdw blurRad="38100" dist="38100" dir="2700000" algn="tl">
                    <a:srgbClr val="000000">
                      <a:alpha val="43137"/>
                    </a:srgbClr>
                  </a:outerShdw>
                </a:effectLst>
              </a:rPr>
              <a:t>pět veršů popisuje vykoupený Boží lid, nyní již vzdálen od všech pozemských zkoušek a jsou navždy v nebi s Ježíšem. </a:t>
            </a:r>
            <a:endParaRPr lang="cs-CZ" b="1" dirty="0" smtClean="0">
              <a:solidFill>
                <a:srgbClr val="002060"/>
              </a:solidFill>
              <a:effectLst>
                <a:outerShdw blurRad="38100" dist="38100" dir="2700000" algn="tl">
                  <a:srgbClr val="000000">
                    <a:alpha val="43137"/>
                  </a:srgbClr>
                </a:outerShdw>
              </a:effectLst>
            </a:endParaRPr>
          </a:p>
          <a:p>
            <a:r>
              <a:rPr lang="cs-CZ" b="1" dirty="0" smtClean="0">
                <a:solidFill>
                  <a:srgbClr val="002060"/>
                </a:solidFill>
                <a:effectLst>
                  <a:outerShdw blurRad="38100" dist="38100" dir="2700000" algn="tl">
                    <a:srgbClr val="000000">
                      <a:alpha val="43137"/>
                    </a:srgbClr>
                  </a:outerShdw>
                </a:effectLst>
              </a:rPr>
              <a:t>Posledních </a:t>
            </a:r>
            <a:r>
              <a:rPr lang="cs-CZ" b="1" dirty="0" smtClean="0">
                <a:solidFill>
                  <a:srgbClr val="002060"/>
                </a:solidFill>
                <a:effectLst>
                  <a:outerShdw blurRad="38100" dist="38100" dir="2700000" algn="tl">
                    <a:srgbClr val="000000">
                      <a:alpha val="43137"/>
                    </a:srgbClr>
                  </a:outerShdw>
                </a:effectLst>
              </a:rPr>
              <a:t>osm veršů této kapitoly znázorňuje druhý příchod Krista a konečnou žeň světa</a:t>
            </a:r>
            <a:r>
              <a:rPr lang="cs-CZ" b="1" dirty="0" smtClean="0">
                <a:solidFill>
                  <a:srgbClr val="002060"/>
                </a:solidFill>
                <a:effectLst>
                  <a:outerShdw blurRad="38100" dist="38100" dir="2700000" algn="tl">
                    <a:srgbClr val="000000">
                      <a:alpha val="43137"/>
                    </a:srgbClr>
                  </a:outerShdw>
                </a:effectLst>
              </a:rPr>
              <a:t>.</a:t>
            </a:r>
          </a:p>
          <a:p>
            <a:r>
              <a:rPr lang="cs-CZ" b="1" dirty="0" smtClean="0">
                <a:solidFill>
                  <a:srgbClr val="002060"/>
                </a:solidFill>
                <a:effectLst>
                  <a:outerShdw blurRad="38100" dist="38100" dir="2700000" algn="tl">
                    <a:srgbClr val="000000">
                      <a:alpha val="43137"/>
                    </a:srgbClr>
                  </a:outerShdw>
                </a:effectLst>
              </a:rPr>
              <a:t> </a:t>
            </a:r>
            <a:r>
              <a:rPr lang="cs-CZ" b="1" dirty="0" smtClean="0">
                <a:solidFill>
                  <a:srgbClr val="002060"/>
                </a:solidFill>
                <a:effectLst>
                  <a:outerShdw blurRad="38100" dist="38100" dir="2700000" algn="tl">
                    <a:srgbClr val="000000">
                      <a:alpha val="43137"/>
                    </a:srgbClr>
                  </a:outerShdw>
                </a:effectLst>
              </a:rPr>
              <a:t>A strategicky uprostřed mezi těmito dvěma událostmi se nachází Zjevení 14,6-12, poselství, které obsahuje poslední přímou výzvu, aby se obyvatelé této planety připravili na Ježíšův návrat.</a:t>
            </a:r>
          </a:p>
          <a:p>
            <a:endParaRPr lang="cs-CZ"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3 Best Three Angels&amp;#39; Messages ideas | revelation 14, revelation, angel  messages"/>
          <p:cNvPicPr>
            <a:picLocks noChangeAspect="1" noChangeArrowheads="1"/>
          </p:cNvPicPr>
          <p:nvPr/>
        </p:nvPicPr>
        <p:blipFill>
          <a:blip r:embed="rId2" cstate="print"/>
          <a:srcRect/>
          <a:stretch>
            <a:fillRect/>
          </a:stretch>
        </p:blipFill>
        <p:spPr bwMode="auto">
          <a:xfrm>
            <a:off x="6228184" y="4221088"/>
            <a:ext cx="3312368" cy="2880320"/>
          </a:xfrm>
          <a:prstGeom prst="rect">
            <a:avLst/>
          </a:prstGeom>
          <a:noFill/>
        </p:spPr>
      </p:pic>
      <p:sp>
        <p:nvSpPr>
          <p:cNvPr id="2" name="Nadpis 1"/>
          <p:cNvSpPr>
            <a:spLocks noGrp="1"/>
          </p:cNvSpPr>
          <p:nvPr>
            <p:ph type="title"/>
          </p:nvPr>
        </p:nvSpPr>
        <p:spPr>
          <a:xfrm>
            <a:off x="457200" y="320040"/>
            <a:ext cx="7239000" cy="1380768"/>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p:txBody>
          <a:bodyPr/>
          <a:lstStyle/>
          <a:p>
            <a:r>
              <a:rPr lang="cs-CZ" b="1" dirty="0" smtClean="0"/>
              <a:t>Zjevení 14,6-12</a:t>
            </a:r>
            <a:r>
              <a:rPr lang="cs-CZ" dirty="0" smtClean="0"/>
              <a:t>, poselství, které obsahuje </a:t>
            </a:r>
            <a:r>
              <a:rPr lang="cs-CZ" dirty="0" smtClean="0">
                <a:solidFill>
                  <a:srgbClr val="FF0000"/>
                </a:solidFill>
                <a:effectLst>
                  <a:outerShdw blurRad="38100" dist="38100" dir="2700000" algn="tl">
                    <a:srgbClr val="000000">
                      <a:alpha val="43137"/>
                    </a:srgbClr>
                  </a:outerShdw>
                </a:effectLst>
              </a:rPr>
              <a:t>poslední přímou výzvu</a:t>
            </a:r>
            <a:r>
              <a:rPr lang="cs-CZ" dirty="0" smtClean="0"/>
              <a:t>, </a:t>
            </a:r>
            <a:r>
              <a:rPr lang="cs-CZ" u="sng" dirty="0" smtClean="0"/>
              <a:t>aby se obyvatelé této planety připravili na Ježíšův návrat.</a:t>
            </a:r>
          </a:p>
          <a:p>
            <a:endParaRPr lang="cs-CZ" b="1" i="1" dirty="0" smtClean="0"/>
          </a:p>
          <a:p>
            <a:r>
              <a:rPr lang="cs-CZ" b="1" i="1" dirty="0" smtClean="0">
                <a:effectLst>
                  <a:outerShdw blurRad="38100" dist="38100" dir="2700000" algn="tl">
                    <a:srgbClr val="000000">
                      <a:alpha val="43137"/>
                    </a:srgbClr>
                  </a:outerShdw>
                </a:effectLst>
              </a:rPr>
              <a:t>„Pak jsem viděl anděla, jak letěl vysoko nad nebeskou klenbou. Nesl radostnou zprávu o vykoupení, zprávu, která nikdy neztratí svou platnost. Ohlašoval ji všem obyvatelům země, lidem všech ras, kmenů, jazyků i národností“.(</a:t>
            </a:r>
            <a:r>
              <a:rPr lang="cs-CZ" dirty="0" smtClean="0"/>
              <a:t>SNC)</a:t>
            </a:r>
          </a:p>
          <a:p>
            <a:endParaRPr lang="cs-CZ"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130876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0" y="1609416"/>
            <a:ext cx="9144000" cy="5248584"/>
          </a:xfrm>
        </p:spPr>
        <p:txBody>
          <a:bodyPr>
            <a:normAutofit lnSpcReduction="10000"/>
          </a:bodyPr>
          <a:lstStyle/>
          <a:p>
            <a:r>
              <a:rPr lang="cs-CZ" b="1" dirty="0" smtClean="0">
                <a:effectLst>
                  <a:outerShdw blurRad="38100" dist="38100" dir="2700000" algn="tl">
                    <a:srgbClr val="000000">
                      <a:alpha val="43137"/>
                    </a:srgbClr>
                  </a:outerShdw>
                </a:effectLst>
              </a:rPr>
              <a:t>„Viděla jsem společenství lidí, kteří stáli pevně a dávali si dobrý pozor, aby jejich víru nenarušili nestálí členové společenství. Bůh jejich jednání schvaloval. Spatřila jsem poselství ve třech krocích – poselství prvního, druhého a třetího anděla. Anděl, který mne doprovázel, mi řekl: ‚Běda tomu, kdo by odstranil nebo změnil třeba i nejmenší část těchto poselství. Je velice důležité je správně pochopit, protože budoucí osud lidí závisí na tom, jestli je přijmou.‘ Znovu mi připomněl tato poselství. Přitom jsem si uvědomila, čím vším musel Boží lid projít. Vše pochopil za cenu velkého utrpení a vážných sporů. Bůh je vedl krok za krokem a postavil je na pevný a neměnný základ. Viděla jsem, jak přicházejí jednotliví lidé a zkoumají tento základ.</a:t>
            </a:r>
            <a:endParaRPr lang="cs-CZ"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39000" cy="1380768"/>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0" y="1609416"/>
            <a:ext cx="8100392" cy="5248584"/>
          </a:xfrm>
        </p:spPr>
        <p:txBody>
          <a:bodyPr>
            <a:normAutofit lnSpcReduction="10000"/>
          </a:bodyPr>
          <a:lstStyle/>
          <a:p>
            <a:r>
              <a:rPr lang="cs-CZ" b="1" dirty="0" smtClean="0">
                <a:effectLst>
                  <a:outerShdw blurRad="38100" dist="38100" dir="2700000" algn="tl">
                    <a:srgbClr val="000000">
                      <a:alpha val="43137"/>
                    </a:srgbClr>
                  </a:outerShdw>
                </a:effectLst>
              </a:rPr>
              <a:t>„Víme přece, čím bylo zaplaceno to, že nemusíme žít životem bez smyslu a cíle, jak jste jej přijali od svých předků.Nebylo to zlatem a stříbrem, které ztrácejí svou hodnotu, ale drahou krví Kristovou. On byl k tomu jako beránek bez vady a bez poskvrny předem vyhlédnut před stvořením světa, ale objevil se kvůli vám až teď v poslední době.“ </a:t>
            </a:r>
            <a:r>
              <a:rPr lang="cs-CZ" dirty="0" smtClean="0"/>
              <a:t>(1 P 1,18-20; SNC)</a:t>
            </a:r>
          </a:p>
          <a:p>
            <a:r>
              <a:rPr lang="cs-CZ" sz="2400" dirty="0" err="1" smtClean="0"/>
              <a:t>Ellen</a:t>
            </a:r>
            <a:r>
              <a:rPr lang="cs-CZ" sz="2400" dirty="0" smtClean="0"/>
              <a:t> </a:t>
            </a:r>
            <a:r>
              <a:rPr lang="cs-CZ" sz="2400" dirty="0" err="1" smtClean="0"/>
              <a:t>Whiteová</a:t>
            </a:r>
            <a:r>
              <a:rPr lang="cs-CZ" sz="2400" dirty="0" smtClean="0"/>
              <a:t> napsala: </a:t>
            </a:r>
            <a:r>
              <a:rPr lang="cs-CZ" sz="2400" b="1" i="1" dirty="0" smtClean="0">
                <a:effectLst>
                  <a:outerShdw blurRad="38100" dist="38100" dir="2700000" algn="tl">
                    <a:srgbClr val="000000">
                      <a:alpha val="43137"/>
                    </a:srgbClr>
                  </a:outerShdw>
                </a:effectLst>
              </a:rPr>
              <a:t>„Plán našeho vykoupení nebyl dodatečným řešením, které Bůh vymyslel po Adamově pádu. Byl zjevením „tajemství, které od věčných časů nebylo vysloveno“ </a:t>
            </a:r>
            <a:r>
              <a:rPr lang="cs-CZ" b="1" i="1" dirty="0" smtClean="0"/>
              <a:t>(Ř 16,25) </a:t>
            </a:r>
            <a:r>
              <a:rPr lang="cs-CZ" dirty="0" smtClean="0"/>
              <a:t>DA 22; TV 10</a:t>
            </a:r>
          </a:p>
          <a:p>
            <a:endParaRPr lang="cs-CZ"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The Respect Dare, Day 24 - Intimacy with God - Peaceful Wife"/>
          <p:cNvPicPr/>
          <p:nvPr/>
        </p:nvPicPr>
        <p:blipFill>
          <a:blip r:embed="rId2" cstate="print">
            <a:duotone>
              <a:schemeClr val="accent6">
                <a:shade val="45000"/>
                <a:satMod val="135000"/>
              </a:schemeClr>
              <a:prstClr val="white"/>
            </a:duotone>
          </a:blip>
          <a:srcRect/>
          <a:stretch>
            <a:fillRect/>
          </a:stretch>
        </p:blipFill>
        <p:spPr bwMode="auto">
          <a:xfrm>
            <a:off x="323528" y="1484784"/>
            <a:ext cx="7848872" cy="5185081"/>
          </a:xfrm>
          <a:prstGeom prst="rect">
            <a:avLst/>
          </a:prstGeom>
          <a:noFill/>
          <a:ln w="9525">
            <a:noFill/>
            <a:miter lim="800000"/>
            <a:headEnd/>
            <a:tailEnd/>
          </a:ln>
        </p:spPr>
      </p:pic>
      <p:sp>
        <p:nvSpPr>
          <p:cNvPr id="2" name="Nadpis 1"/>
          <p:cNvSpPr>
            <a:spLocks noGrp="1"/>
          </p:cNvSpPr>
          <p:nvPr>
            <p:ph type="title"/>
          </p:nvPr>
        </p:nvSpPr>
        <p:spPr>
          <a:xfrm>
            <a:off x="457200" y="320040"/>
            <a:ext cx="7715200" cy="1020728"/>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457200" y="1844824"/>
            <a:ext cx="7239000" cy="5013176"/>
          </a:xfrm>
        </p:spPr>
        <p:txBody>
          <a:bodyPr/>
          <a:lstStyle/>
          <a:p>
            <a:r>
              <a:rPr lang="cs-CZ" b="1" dirty="0" smtClean="0">
                <a:effectLst>
                  <a:outerShdw blurRad="38100" dist="38100" dir="2700000" algn="tl">
                    <a:srgbClr val="000000">
                      <a:alpha val="43137"/>
                    </a:srgbClr>
                  </a:outerShdw>
                </a:effectLst>
              </a:rPr>
              <a:t>Po celý modlitební týden jsme přemýšleli, že 3AP je něčím, co nás vede z naší malosti a z našeho sobectví k radosti ve službě věčného Božího království. Uvědomili jsme si opět, že </a:t>
            </a:r>
            <a:r>
              <a:rPr lang="cs-CZ" b="1" u="sng" dirty="0" smtClean="0">
                <a:effectLst>
                  <a:outerShdw blurRad="38100" dist="38100" dir="2700000" algn="tl">
                    <a:srgbClr val="000000">
                      <a:alpha val="43137"/>
                    </a:srgbClr>
                  </a:outerShdw>
                </a:effectLst>
              </a:rPr>
              <a:t>bát se Boha znamená přistupovat k němu se zbožnou úctou</a:t>
            </a:r>
            <a:r>
              <a:rPr lang="cs-CZ" b="1" dirty="0" smtClean="0">
                <a:effectLst>
                  <a:outerShdw blurRad="38100" dist="38100" dir="2700000" algn="tl">
                    <a:srgbClr val="000000">
                      <a:alpha val="43137"/>
                    </a:srgbClr>
                  </a:outerShdw>
                </a:effectLst>
              </a:rPr>
              <a:t>, </a:t>
            </a:r>
            <a:r>
              <a:rPr lang="cs-CZ" b="1" u="sng" dirty="0" smtClean="0">
                <a:effectLst>
                  <a:outerShdw blurRad="38100" dist="38100" dir="2700000" algn="tl">
                    <a:srgbClr val="000000">
                      <a:alpha val="43137"/>
                    </a:srgbClr>
                  </a:outerShdw>
                </a:effectLst>
              </a:rPr>
              <a:t>ponížením a respektem</a:t>
            </a:r>
            <a:r>
              <a:rPr lang="cs-CZ" b="1" dirty="0" smtClean="0">
                <a:effectLst>
                  <a:outerShdw blurRad="38100" dist="38100" dir="2700000" algn="tl">
                    <a:srgbClr val="000000">
                      <a:alpha val="43137"/>
                    </a:srgbClr>
                  </a:outerShdw>
                </a:effectLst>
              </a:rPr>
              <a:t>.</a:t>
            </a:r>
          </a:p>
          <a:p>
            <a:r>
              <a:rPr lang="cs-CZ" b="1" dirty="0" smtClean="0">
                <a:effectLst>
                  <a:outerShdw blurRad="38100" dist="38100" dir="2700000" algn="tl">
                    <a:srgbClr val="000000">
                      <a:alpha val="43137"/>
                    </a:srgbClr>
                  </a:outerShdw>
                </a:effectLst>
              </a:rPr>
              <a:t> </a:t>
            </a:r>
            <a:r>
              <a:rPr lang="cs-CZ" b="1" u="sng" dirty="0" smtClean="0">
                <a:effectLst>
                  <a:outerShdw blurRad="38100" dist="38100" dir="2700000" algn="tl">
                    <a:srgbClr val="000000">
                      <a:alpha val="43137"/>
                    </a:srgbClr>
                  </a:outerShdw>
                </a:effectLst>
              </a:rPr>
              <a:t>Podstata velkého sporu se zaobírá podřízením se Bohu.</a:t>
            </a:r>
            <a:r>
              <a:rPr lang="cs-CZ" b="1" dirty="0" smtClean="0">
                <a:effectLst>
                  <a:outerShdw blurRad="38100" dist="38100" dir="2700000" algn="tl">
                    <a:srgbClr val="000000">
                      <a:alpha val="43137"/>
                    </a:srgbClr>
                  </a:outerShdw>
                </a:effectLst>
              </a:rPr>
              <a:t> Sebestředný </a:t>
            </a:r>
            <a:r>
              <a:rPr lang="cs-CZ" b="1" dirty="0" err="1" smtClean="0">
                <a:effectLst>
                  <a:outerShdw blurRad="38100" dist="38100" dir="2700000" algn="tl">
                    <a:srgbClr val="000000">
                      <a:alpha val="43137"/>
                    </a:srgbClr>
                  </a:outerShdw>
                </a:effectLst>
              </a:rPr>
              <a:t>Lucifer</a:t>
            </a:r>
            <a:r>
              <a:rPr lang="cs-CZ" b="1" dirty="0" smtClean="0">
                <a:effectLst>
                  <a:outerShdw blurRad="38100" dist="38100" dir="2700000" algn="tl">
                    <a:srgbClr val="000000">
                      <a:alpha val="43137"/>
                    </a:srgbClr>
                  </a:outerShdw>
                </a:effectLst>
              </a:rPr>
              <a:t> odmítá jakoukoli autoritu, vyjma své vlastní.</a:t>
            </a:r>
          </a:p>
          <a:p>
            <a:endParaRPr lang="cs-CZ"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espect God | Insights From Tom"/>
          <p:cNvPicPr>
            <a:picLocks noChangeAspect="1" noChangeArrowheads="1"/>
          </p:cNvPicPr>
          <p:nvPr/>
        </p:nvPicPr>
        <p:blipFill>
          <a:blip r:embed="rId2" cstate="print"/>
          <a:srcRect/>
          <a:stretch>
            <a:fillRect/>
          </a:stretch>
        </p:blipFill>
        <p:spPr bwMode="auto">
          <a:xfrm>
            <a:off x="0" y="1389457"/>
            <a:ext cx="8217434" cy="5468543"/>
          </a:xfrm>
          <a:prstGeom prst="rect">
            <a:avLst/>
          </a:prstGeom>
          <a:noFill/>
        </p:spPr>
      </p:pic>
      <p:sp>
        <p:nvSpPr>
          <p:cNvPr id="2" name="Nadpis 1"/>
          <p:cNvSpPr>
            <a:spLocks noGrp="1"/>
          </p:cNvSpPr>
          <p:nvPr>
            <p:ph type="title"/>
          </p:nvPr>
        </p:nvSpPr>
        <p:spPr>
          <a:xfrm>
            <a:off x="457200" y="116632"/>
            <a:ext cx="7715200" cy="1152128"/>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p:txBody>
          <a:bodyPr>
            <a:normAutofit lnSpcReduction="10000"/>
          </a:bodyPr>
          <a:lstStyle/>
          <a:p>
            <a:pPr lvl="0"/>
            <a:r>
              <a:rPr lang="cs-CZ" b="1" dirty="0" smtClean="0">
                <a:solidFill>
                  <a:srgbClr val="FFFF00"/>
                </a:solidFill>
                <a:effectLst>
                  <a:outerShdw blurRad="38100" dist="38100" dir="2700000" algn="tl">
                    <a:srgbClr val="000000">
                      <a:alpha val="43137"/>
                    </a:srgbClr>
                  </a:outerShdw>
                </a:effectLst>
              </a:rPr>
              <a:t>První poselství nás vyzývá, abychom Boha učinili středem svého života. Je to přímo jádro tohoto poselství pro náš život v době materialismu a konzumerismu, kdy sekulární hodnoty jsou kladeny do centra. Nebeská výzva nás odvrací od tyranie </a:t>
            </a:r>
            <a:r>
              <a:rPr lang="cs-CZ" b="1" dirty="0" err="1" smtClean="0">
                <a:solidFill>
                  <a:srgbClr val="FFFF00"/>
                </a:solidFill>
                <a:effectLst>
                  <a:outerShdw blurRad="38100" dist="38100" dir="2700000" algn="tl">
                    <a:srgbClr val="000000">
                      <a:alpha val="43137"/>
                    </a:srgbClr>
                  </a:outerShdw>
                </a:effectLst>
              </a:rPr>
              <a:t>sebestřednosti</a:t>
            </a:r>
            <a:r>
              <a:rPr lang="cs-CZ" b="1" dirty="0" smtClean="0">
                <a:solidFill>
                  <a:srgbClr val="FFFF00"/>
                </a:solidFill>
                <a:effectLst>
                  <a:outerShdw blurRad="38100" dist="38100" dir="2700000" algn="tl">
                    <a:srgbClr val="000000">
                      <a:alpha val="43137"/>
                    </a:srgbClr>
                  </a:outerShdw>
                </a:effectLst>
              </a:rPr>
              <a:t>  a otroctví domýšlivosti.</a:t>
            </a:r>
          </a:p>
          <a:p>
            <a:r>
              <a:rPr lang="cs-CZ" b="1" dirty="0" smtClean="0">
                <a:solidFill>
                  <a:srgbClr val="FFFF00"/>
                </a:solidFill>
                <a:effectLst>
                  <a:outerShdw blurRad="38100" dist="38100" dir="2700000" algn="tl">
                    <a:srgbClr val="000000">
                      <a:alpha val="43137"/>
                    </a:srgbClr>
                  </a:outerShdw>
                </a:effectLst>
              </a:rPr>
              <a:t>Učiníme-li Boha středem našeho života, pak se chválení Boha projeví naším vnitřním přesvědčením </a:t>
            </a:r>
            <a:r>
              <a:rPr lang="cs-CZ" b="1" u="sng" dirty="0" smtClean="0">
                <a:solidFill>
                  <a:srgbClr val="FFFF00"/>
                </a:solidFill>
                <a:effectLst>
                  <a:outerShdw blurRad="38100" dist="38100" dir="2700000" algn="tl">
                    <a:srgbClr val="000000">
                      <a:alpha val="43137"/>
                    </a:srgbClr>
                  </a:outerShdw>
                </a:effectLst>
              </a:rPr>
              <a:t>proměněným v životní styl</a:t>
            </a:r>
            <a:r>
              <a:rPr lang="cs-CZ" b="1" dirty="0" smtClean="0">
                <a:solidFill>
                  <a:srgbClr val="FFFF00"/>
                </a:solidFill>
                <a:effectLst>
                  <a:outerShdw blurRad="38100" dist="38100" dir="2700000" algn="tl">
                    <a:srgbClr val="000000">
                      <a:alpha val="43137"/>
                    </a:srgbClr>
                  </a:outerShdw>
                </a:effectLst>
              </a:rPr>
              <a:t>, který ctí Boha vším, co konáme. </a:t>
            </a:r>
            <a:r>
              <a:rPr lang="cs-CZ" dirty="0" smtClean="0">
                <a:solidFill>
                  <a:srgbClr val="FFFF00"/>
                </a:solidFill>
              </a:rPr>
              <a:t>(</a:t>
            </a:r>
            <a:r>
              <a:rPr lang="cs-CZ" b="1" dirty="0" smtClean="0">
                <a:solidFill>
                  <a:srgbClr val="FFFF00"/>
                </a:solidFill>
              </a:rPr>
              <a:t>1 K 10,31</a:t>
            </a:r>
            <a:r>
              <a:rPr lang="cs-CZ" dirty="0" smtClean="0">
                <a:solidFill>
                  <a:srgbClr val="FFFF00"/>
                </a:solidFill>
              </a:rPr>
              <a:t>)</a:t>
            </a:r>
            <a:endParaRPr lang="cs-CZ"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ummary Trial under the Code of Criminal Procedure, 1973 - iPleaders"/>
          <p:cNvPicPr>
            <a:picLocks noChangeAspect="1" noChangeArrowheads="1"/>
          </p:cNvPicPr>
          <p:nvPr/>
        </p:nvPicPr>
        <p:blipFill>
          <a:blip r:embed="rId2" cstate="print"/>
          <a:srcRect/>
          <a:stretch>
            <a:fillRect/>
          </a:stretch>
        </p:blipFill>
        <p:spPr bwMode="auto">
          <a:xfrm>
            <a:off x="0" y="1484784"/>
            <a:ext cx="8212882" cy="5373216"/>
          </a:xfrm>
          <a:prstGeom prst="rect">
            <a:avLst/>
          </a:prstGeom>
          <a:noFill/>
        </p:spPr>
      </p:pic>
      <p:sp>
        <p:nvSpPr>
          <p:cNvPr id="2" name="Nadpis 1"/>
          <p:cNvSpPr>
            <a:spLocks noGrp="1"/>
          </p:cNvSpPr>
          <p:nvPr>
            <p:ph type="title"/>
          </p:nvPr>
        </p:nvSpPr>
        <p:spPr>
          <a:xfrm>
            <a:off x="457200" y="320040"/>
            <a:ext cx="7715200" cy="876712"/>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457200" y="1484784"/>
            <a:ext cx="7239000" cy="5373216"/>
          </a:xfrm>
        </p:spPr>
        <p:txBody>
          <a:bodyPr>
            <a:normAutofit fontScale="92500" lnSpcReduction="10000"/>
          </a:bodyPr>
          <a:lstStyle/>
          <a:p>
            <a:pPr lvl="0"/>
            <a:r>
              <a:rPr lang="cs-CZ" b="1" dirty="0" smtClean="0">
                <a:solidFill>
                  <a:srgbClr val="FF0000"/>
                </a:solidFill>
                <a:effectLst>
                  <a:outerShdw blurRad="38100" dist="38100" dir="2700000" algn="tl">
                    <a:srgbClr val="000000">
                      <a:alpha val="43137"/>
                    </a:srgbClr>
                  </a:outerShdw>
                </a:effectLst>
              </a:rPr>
              <a:t>Zjevení 14,7 pokračuje: </a:t>
            </a:r>
            <a:r>
              <a:rPr lang="cs-CZ" b="1" i="1" dirty="0" smtClean="0">
                <a:solidFill>
                  <a:srgbClr val="FF0000"/>
                </a:solidFill>
                <a:effectLst>
                  <a:outerShdw blurRad="38100" dist="38100" dir="2700000" algn="tl">
                    <a:srgbClr val="000000">
                      <a:alpha val="43137"/>
                    </a:srgbClr>
                  </a:outerShdw>
                </a:effectLst>
              </a:rPr>
              <a:t>„Bojte se Boha, vzdejte mu čest! Chvíle jeho konečného soudu nastává.“</a:t>
            </a:r>
            <a:r>
              <a:rPr lang="cs-CZ" b="1" dirty="0" smtClean="0">
                <a:solidFill>
                  <a:srgbClr val="FF0000"/>
                </a:solidFill>
                <a:effectLst>
                  <a:outerShdw blurRad="38100" dist="38100" dir="2700000" algn="tl">
                    <a:srgbClr val="000000">
                      <a:alpha val="43137"/>
                    </a:srgbClr>
                  </a:outerShdw>
                </a:effectLst>
              </a:rPr>
              <a:t> (SNC) </a:t>
            </a:r>
          </a:p>
          <a:p>
            <a:pPr lvl="0"/>
            <a:r>
              <a:rPr lang="cs-CZ" b="1" dirty="0" smtClean="0">
                <a:solidFill>
                  <a:srgbClr val="FFFF00"/>
                </a:solidFill>
                <a:effectLst>
                  <a:outerShdw blurRad="38100" dist="38100" dir="2700000" algn="tl">
                    <a:srgbClr val="000000">
                      <a:alpha val="43137"/>
                    </a:srgbClr>
                  </a:outerShdw>
                </a:effectLst>
              </a:rPr>
              <a:t>Události velkého sporu mezi dobrem a zlem budou definitivně vyřešeny. Nakonec celý vesmír uvidí, že Bůh je milující a pravdivý, soucitný a férový. Soud zjevuje, že Bůh učinil vše, co mohl vykonat pro záchranu člověka. Tento soud odhrne oponu a ukáže toto vesmírné drama v zápase mezi dobrem a zlem. Ukáže se kontrast mezi </a:t>
            </a:r>
            <a:r>
              <a:rPr lang="cs-CZ" b="1" dirty="0" err="1" smtClean="0">
                <a:solidFill>
                  <a:srgbClr val="FFFF00"/>
                </a:solidFill>
                <a:effectLst>
                  <a:outerShdw blurRad="38100" dist="38100" dir="2700000" algn="tl">
                    <a:srgbClr val="000000">
                      <a:alpha val="43137"/>
                    </a:srgbClr>
                  </a:outerShdw>
                </a:effectLst>
              </a:rPr>
              <a:t>sebeobětujícím</a:t>
            </a:r>
            <a:r>
              <a:rPr lang="cs-CZ" b="1" dirty="0" smtClean="0">
                <a:solidFill>
                  <a:srgbClr val="FFFF00"/>
                </a:solidFill>
                <a:effectLst>
                  <a:outerShdw blurRad="38100" dist="38100" dir="2700000" algn="tl">
                    <a:srgbClr val="000000">
                      <a:alpha val="43137"/>
                    </a:srgbClr>
                  </a:outerShdw>
                </a:effectLst>
              </a:rPr>
              <a:t> se Bohem a naprostým sobectvím satana. Tento soud napraví všechny chyby. </a:t>
            </a:r>
            <a:r>
              <a:rPr lang="cs-CZ" b="1" u="sng" dirty="0" smtClean="0">
                <a:solidFill>
                  <a:srgbClr val="FFFF00"/>
                </a:solidFill>
                <a:effectLst>
                  <a:outerShdw blurRad="38100" dist="38100" dir="2700000" algn="tl">
                    <a:srgbClr val="000000">
                      <a:alpha val="43137"/>
                    </a:srgbClr>
                  </a:outerShdw>
                </a:effectLst>
              </a:rPr>
              <a:t>Spravedlnost bude triumfovat nad sílami pekla.</a:t>
            </a:r>
            <a:r>
              <a:rPr lang="cs-CZ" b="1" dirty="0" smtClean="0">
                <a:solidFill>
                  <a:srgbClr val="FFFF00"/>
                </a:solidFill>
                <a:effectLst>
                  <a:outerShdw blurRad="38100" dist="38100" dir="2700000" algn="tl">
                    <a:srgbClr val="000000">
                      <a:alpha val="43137"/>
                    </a:srgbClr>
                  </a:outerShdw>
                </a:effectLst>
              </a:rPr>
              <a:t> Nespravedlnost nebude mít poslední slovo – ale Bůh ano.</a:t>
            </a:r>
            <a:endParaRPr lang="cs-CZ" b="1" dirty="0">
              <a:solidFill>
                <a:srgbClr val="FFFF00"/>
              </a:solidFill>
              <a:effectLst>
                <a:outerShdw blurRad="38100" dist="38100" dir="2700000" algn="tl">
                  <a:srgbClr val="000000">
                    <a:alpha val="43137"/>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4 reasons you need to meet with God outside — Anna Burgess"/>
          <p:cNvPicPr>
            <a:picLocks noChangeAspect="1" noChangeArrowheads="1"/>
          </p:cNvPicPr>
          <p:nvPr/>
        </p:nvPicPr>
        <p:blipFill>
          <a:blip r:embed="rId2" cstate="print"/>
          <a:srcRect/>
          <a:stretch>
            <a:fillRect/>
          </a:stretch>
        </p:blipFill>
        <p:spPr bwMode="auto">
          <a:xfrm>
            <a:off x="0" y="1196752"/>
            <a:ext cx="9144000" cy="5661248"/>
          </a:xfrm>
          <a:prstGeom prst="rect">
            <a:avLst/>
          </a:prstGeom>
          <a:noFill/>
        </p:spPr>
      </p:pic>
      <p:sp>
        <p:nvSpPr>
          <p:cNvPr id="2" name="Nadpis 1"/>
          <p:cNvSpPr>
            <a:spLocks noGrp="1"/>
          </p:cNvSpPr>
          <p:nvPr>
            <p:ph type="title"/>
          </p:nvPr>
        </p:nvSpPr>
        <p:spPr>
          <a:xfrm>
            <a:off x="457200" y="320040"/>
            <a:ext cx="7715200" cy="804704"/>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smtClean="0">
                <a:solidFill>
                  <a:srgbClr val="FFFF00"/>
                </a:solidFill>
                <a:effectLst>
                  <a:outerShdw blurRad="38100" dist="38100" dir="2700000" algn="tl">
                    <a:srgbClr val="000000">
                      <a:alpha val="43137"/>
                    </a:srgbClr>
                  </a:outerShdw>
                </a:effectLst>
              </a:rPr>
              <a:t>Součásti poselství prvního anděla je biblické učení o stvoření: </a:t>
            </a:r>
            <a:r>
              <a:rPr lang="cs-CZ" b="1" i="1" dirty="0" smtClean="0">
                <a:solidFill>
                  <a:srgbClr val="FF0000"/>
                </a:solidFill>
                <a:effectLst>
                  <a:outerShdw blurRad="38100" dist="38100" dir="2700000" algn="tl">
                    <a:srgbClr val="000000">
                      <a:alpha val="43137"/>
                    </a:srgbClr>
                  </a:outerShdw>
                </a:effectLst>
              </a:rPr>
              <a:t>„Poklekněte před Stvořitelem nebe i země, moře i pramenů vod.“</a:t>
            </a:r>
            <a:r>
              <a:rPr lang="cs-CZ" b="1" dirty="0" smtClean="0">
                <a:solidFill>
                  <a:srgbClr val="FF0000"/>
                </a:solidFill>
                <a:effectLst>
                  <a:outerShdw blurRad="38100" dist="38100" dir="2700000" algn="tl">
                    <a:srgbClr val="000000">
                      <a:alpha val="43137"/>
                    </a:srgbClr>
                  </a:outerShdw>
                </a:effectLst>
              </a:rPr>
              <a:t> </a:t>
            </a:r>
            <a:r>
              <a:rPr lang="cs-CZ" b="1" dirty="0" smtClean="0">
                <a:solidFill>
                  <a:srgbClr val="FFFF00"/>
                </a:solidFill>
                <a:effectLst>
                  <a:outerShdw blurRad="38100" dist="38100" dir="2700000" algn="tl">
                    <a:srgbClr val="000000">
                      <a:alpha val="43137"/>
                    </a:srgbClr>
                  </a:outerShdw>
                </a:effectLst>
              </a:rPr>
              <a:t>(</a:t>
            </a:r>
            <a:r>
              <a:rPr lang="cs-CZ" b="1" dirty="0" err="1" smtClean="0">
                <a:solidFill>
                  <a:srgbClr val="FFFF00"/>
                </a:solidFill>
                <a:effectLst>
                  <a:outerShdw blurRad="38100" dist="38100" dir="2700000" algn="tl">
                    <a:srgbClr val="000000">
                      <a:alpha val="43137"/>
                    </a:srgbClr>
                  </a:outerShdw>
                </a:effectLst>
              </a:rPr>
              <a:t>Zj</a:t>
            </a:r>
            <a:r>
              <a:rPr lang="cs-CZ" b="1" dirty="0" smtClean="0">
                <a:solidFill>
                  <a:srgbClr val="FFFF00"/>
                </a:solidFill>
                <a:effectLst>
                  <a:outerShdw blurRad="38100" dist="38100" dir="2700000" algn="tl">
                    <a:srgbClr val="000000">
                      <a:alpha val="43137"/>
                    </a:srgbClr>
                  </a:outerShdw>
                </a:effectLst>
              </a:rPr>
              <a:t> 14,,7b; SNC</a:t>
            </a:r>
            <a:r>
              <a:rPr lang="cs-CZ" b="1" dirty="0" smtClean="0">
                <a:effectLst>
                  <a:outerShdw blurRad="38100" dist="38100" dir="2700000" algn="tl">
                    <a:srgbClr val="000000">
                      <a:alpha val="43137"/>
                    </a:srgbClr>
                  </a:outerShdw>
                </a:effectLst>
              </a:rPr>
              <a:t>) Zde zvuk trubky vydává jasný hlas k uctívání Stvořitele v době, kdy vědecký svět a většina světových náboženství přijala Darwinovu teorii evoluce.</a:t>
            </a:r>
          </a:p>
          <a:p>
            <a:r>
              <a:rPr lang="cs-CZ" b="1" u="sng" dirty="0" smtClean="0">
                <a:solidFill>
                  <a:srgbClr val="FFFF00"/>
                </a:solidFill>
                <a:effectLst>
                  <a:outerShdw blurRad="38100" dist="38100" dir="2700000" algn="tl">
                    <a:srgbClr val="000000">
                      <a:alpha val="43137"/>
                    </a:srgbClr>
                  </a:outerShdw>
                </a:effectLst>
              </a:rPr>
              <a:t>Stvoření je v samém srdci pravé bohoslužby</a:t>
            </a:r>
            <a:r>
              <a:rPr lang="cs-CZ" b="1" dirty="0" smtClean="0">
                <a:solidFill>
                  <a:srgbClr val="FFFF00"/>
                </a:solidFill>
                <a:effectLst>
                  <a:outerShdw blurRad="38100" dist="38100" dir="2700000" algn="tl">
                    <a:srgbClr val="000000">
                      <a:alpha val="43137"/>
                    </a:srgbClr>
                  </a:outerShdw>
                </a:effectLst>
              </a:rPr>
              <a:t>. Sobota hovoří o péči Stvořitele a Vykupitelově lásce. Výzva k sobotnímu odpočinku není </a:t>
            </a:r>
            <a:r>
              <a:rPr lang="cs-CZ" b="1" dirty="0" err="1" smtClean="0">
                <a:solidFill>
                  <a:srgbClr val="FFFF00"/>
                </a:solidFill>
                <a:effectLst>
                  <a:outerShdw blurRad="38100" dist="38100" dir="2700000" algn="tl">
                    <a:srgbClr val="000000">
                      <a:alpha val="43137"/>
                    </a:srgbClr>
                  </a:outerShdw>
                </a:effectLst>
              </a:rPr>
              <a:t>legalistickým</a:t>
            </a:r>
            <a:r>
              <a:rPr lang="cs-CZ" b="1" dirty="0" smtClean="0">
                <a:solidFill>
                  <a:srgbClr val="FFFF00"/>
                </a:solidFill>
                <a:effectLst>
                  <a:outerShdw blurRad="38100" dist="38100" dir="2700000" algn="tl">
                    <a:srgbClr val="000000">
                      <a:alpha val="43137"/>
                    </a:srgbClr>
                  </a:outerShdw>
                </a:effectLst>
              </a:rPr>
              <a:t> příkazem, ale spíše nás osvobozuje od ospravedlnění ze skutků. Pravý odpočinek nacházíme pouze v Něm, ve Stvořiteli.</a:t>
            </a:r>
          </a:p>
          <a:p>
            <a:endParaRPr lang="cs-CZ"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787208" cy="114300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457200" y="1609416"/>
            <a:ext cx="7643192" cy="5248584"/>
          </a:xfrm>
        </p:spPr>
        <p:txBody>
          <a:bodyPr>
            <a:normAutofit fontScale="92500" lnSpcReduction="10000"/>
          </a:bodyPr>
          <a:lstStyle/>
          <a:p>
            <a:pPr lvl="0"/>
            <a:r>
              <a:rPr lang="cs-CZ" b="1" dirty="0" smtClean="0">
                <a:effectLst>
                  <a:outerShdw blurRad="38100" dist="38100" dir="2700000" algn="tl">
                    <a:srgbClr val="000000">
                      <a:alpha val="43137"/>
                    </a:srgbClr>
                  </a:outerShdw>
                </a:effectLst>
              </a:rPr>
              <a:t>A co druhé a třetí andělské poselství? Co se míní prohlášením:</a:t>
            </a:r>
            <a:r>
              <a:rPr lang="cs-CZ" dirty="0" smtClean="0"/>
              <a:t> </a:t>
            </a:r>
            <a:r>
              <a:rPr lang="cs-CZ" i="1" dirty="0" smtClean="0">
                <a:solidFill>
                  <a:srgbClr val="FF0000"/>
                </a:solidFill>
                <a:effectLst>
                  <a:outerShdw blurRad="38100" dist="38100" dir="2700000" algn="tl">
                    <a:srgbClr val="000000">
                      <a:alpha val="43137"/>
                    </a:srgbClr>
                  </a:outerShdw>
                </a:effectLst>
              </a:rPr>
              <a:t>„Padl, </a:t>
            </a:r>
            <a:r>
              <a:rPr lang="cs-CZ" i="1" dirty="0" err="1" smtClean="0">
                <a:solidFill>
                  <a:srgbClr val="FF0000"/>
                </a:solidFill>
                <a:effectLst>
                  <a:outerShdw blurRad="38100" dist="38100" dir="2700000" algn="tl">
                    <a:srgbClr val="000000">
                      <a:alpha val="43137"/>
                    </a:srgbClr>
                  </a:outerShdw>
                </a:effectLst>
              </a:rPr>
              <a:t>padl</a:t>
            </a:r>
            <a:r>
              <a:rPr lang="cs-CZ" i="1" dirty="0" smtClean="0">
                <a:solidFill>
                  <a:srgbClr val="FF0000"/>
                </a:solidFill>
                <a:effectLst>
                  <a:outerShdw blurRad="38100" dist="38100" dir="2700000" algn="tl">
                    <a:srgbClr val="000000">
                      <a:alpha val="43137"/>
                    </a:srgbClr>
                  </a:outerShdw>
                </a:effectLst>
              </a:rPr>
              <a:t> mocný Babylon“</a:t>
            </a:r>
            <a:r>
              <a:rPr lang="cs-CZ" dirty="0" smtClean="0">
                <a:solidFill>
                  <a:srgbClr val="FF0000"/>
                </a:solidFill>
                <a:effectLst>
                  <a:outerShdw blurRad="38100" dist="38100" dir="2700000" algn="tl">
                    <a:srgbClr val="000000">
                      <a:alpha val="43137"/>
                    </a:srgbClr>
                  </a:outerShdw>
                </a:effectLst>
              </a:rPr>
              <a:t> </a:t>
            </a:r>
            <a:r>
              <a:rPr lang="cs-CZ" dirty="0" smtClean="0"/>
              <a:t>(</a:t>
            </a:r>
            <a:r>
              <a:rPr lang="cs-CZ" dirty="0" err="1" smtClean="0"/>
              <a:t>Zj</a:t>
            </a:r>
            <a:r>
              <a:rPr lang="cs-CZ" dirty="0" smtClean="0"/>
              <a:t> 14,8) a </a:t>
            </a:r>
            <a:r>
              <a:rPr lang="cs-CZ" b="1" dirty="0" smtClean="0">
                <a:effectLst>
                  <a:outerShdw blurRad="38100" dist="38100" dir="2700000" algn="tl">
                    <a:srgbClr val="000000">
                      <a:alpha val="43137"/>
                    </a:srgbClr>
                  </a:outerShdw>
                </a:effectLst>
              </a:rPr>
              <a:t>co znamená výraz </a:t>
            </a:r>
            <a:r>
              <a:rPr lang="cs-CZ" b="1" i="1" dirty="0" smtClean="0"/>
              <a:t>„znak/znamení šelmy“?</a:t>
            </a:r>
            <a:r>
              <a:rPr lang="cs-CZ" dirty="0" smtClean="0"/>
              <a:t> </a:t>
            </a:r>
          </a:p>
          <a:p>
            <a:pPr lvl="0"/>
            <a:r>
              <a:rPr lang="cs-CZ" b="1" dirty="0" smtClean="0">
                <a:effectLst>
                  <a:outerShdw blurRad="38100" dist="38100" dir="2700000" algn="tl">
                    <a:srgbClr val="000000">
                      <a:alpha val="43137"/>
                    </a:srgbClr>
                  </a:outerShdw>
                </a:effectLst>
              </a:rPr>
              <a:t>Třebaže učenci napsali spousty knih na tato obě témata, zde je stručný výklad. Oba výrazy hovoří spíše na sebe zaměřenou aroganci a lidskou pýchu než na sebeobětavou lásku.</a:t>
            </a:r>
          </a:p>
          <a:p>
            <a:r>
              <a:rPr lang="cs-CZ" b="1" dirty="0" smtClean="0">
                <a:effectLst>
                  <a:outerShdw blurRad="38100" dist="38100" dir="2700000" algn="tl">
                    <a:srgbClr val="000000">
                      <a:alpha val="43137"/>
                    </a:srgbClr>
                  </a:outerShdw>
                </a:effectLst>
              </a:rPr>
              <a:t> </a:t>
            </a:r>
            <a:r>
              <a:rPr lang="cs-CZ" b="1" u="sng" dirty="0" smtClean="0">
                <a:effectLst>
                  <a:outerShdw blurRad="38100" dist="38100" dir="2700000" algn="tl">
                    <a:srgbClr val="000000">
                      <a:alpha val="43137"/>
                    </a:srgbClr>
                  </a:outerShdw>
                </a:effectLst>
              </a:rPr>
              <a:t>Babylon představuje úspěch dosažený lidskou pýchou.</a:t>
            </a:r>
            <a:r>
              <a:rPr lang="cs-CZ" b="1" dirty="0" smtClean="0">
                <a:effectLst>
                  <a:outerShdw blurRad="38100" dist="38100" dir="2700000" algn="tl">
                    <a:srgbClr val="000000">
                      <a:alpha val="43137"/>
                    </a:srgbClr>
                  </a:outerShdw>
                </a:effectLst>
              </a:rPr>
              <a:t> Je symbolem lidské práce, ne Boží milosti, namísto Božích přikázání je zde lidská tradice. Zjevení píše o duchovním Babylonu reprezentující směsicí učení všech možných náboženství. Tento spirituální Babylon klade Bibli na vedlejší kolej a vyzdvihuje nad Písmo lidskou autoritu.</a:t>
            </a:r>
          </a:p>
          <a:p>
            <a:endParaRPr lang="cs-CZ"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The modern tower of Babel 4 - Rin Oozora - Artwork: Paint"/>
          <p:cNvPicPr>
            <a:picLocks noChangeAspect="1" noChangeArrowheads="1"/>
          </p:cNvPicPr>
          <p:nvPr/>
        </p:nvPicPr>
        <p:blipFill>
          <a:blip r:embed="rId2" cstate="print"/>
          <a:srcRect/>
          <a:stretch>
            <a:fillRect/>
          </a:stretch>
        </p:blipFill>
        <p:spPr bwMode="auto">
          <a:xfrm>
            <a:off x="0" y="0"/>
            <a:ext cx="9252520" cy="7101408"/>
          </a:xfrm>
          <a:prstGeom prst="rect">
            <a:avLst/>
          </a:prstGeom>
          <a:noFill/>
        </p:spPr>
      </p:pic>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0" y="1609416"/>
            <a:ext cx="9144000" cy="4846320"/>
          </a:xfrm>
        </p:spPr>
        <p:txBody>
          <a:bodyPr>
            <a:normAutofit/>
          </a:bodyPr>
          <a:lstStyle/>
          <a:p>
            <a:pPr lvl="0"/>
            <a:endParaRPr lang="cs-CZ" dirty="0"/>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an you unknowingly get the mark of the beast and still go to Heaven?"/>
          <p:cNvPicPr>
            <a:picLocks noGrp="1" noChangeAspect="1" noChangeArrowheads="1"/>
          </p:cNvPicPr>
          <p:nvPr>
            <p:ph idx="1"/>
          </p:nvPr>
        </p:nvPicPr>
        <p:blipFill>
          <a:blip r:embed="rId2" cstate="print"/>
          <a:srcRect/>
          <a:stretch>
            <a:fillRect/>
          </a:stretch>
        </p:blipFill>
        <p:spPr bwMode="auto">
          <a:xfrm>
            <a:off x="0" y="1628800"/>
            <a:ext cx="8172400" cy="5271290"/>
          </a:xfrm>
          <a:prstGeom prst="rect">
            <a:avLst/>
          </a:prstGeom>
          <a:noFill/>
        </p:spPr>
      </p:pic>
      <p:sp>
        <p:nvSpPr>
          <p:cNvPr id="2" name="Nadpis 1"/>
          <p:cNvSpPr>
            <a:spLocks noGrp="1"/>
          </p:cNvSpPr>
          <p:nvPr>
            <p:ph type="title"/>
          </p:nvPr>
        </p:nvSpPr>
        <p:spPr>
          <a:xfrm>
            <a:off x="457200" y="320040"/>
            <a:ext cx="7715200" cy="114300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5" name="TextovéPole 4"/>
          <p:cNvSpPr txBox="1"/>
          <p:nvPr/>
        </p:nvSpPr>
        <p:spPr>
          <a:xfrm>
            <a:off x="611560" y="2132856"/>
            <a:ext cx="7138493" cy="1200329"/>
          </a:xfrm>
          <a:prstGeom prst="rect">
            <a:avLst/>
          </a:prstGeom>
          <a:noFill/>
        </p:spPr>
        <p:txBody>
          <a:bodyPr wrap="none" rtlCol="0">
            <a:spAutoFit/>
          </a:bodyPr>
          <a:lstStyle/>
          <a:p>
            <a:r>
              <a:rPr lang="cs-CZ" sz="3600" b="1" dirty="0" smtClean="0">
                <a:solidFill>
                  <a:schemeClr val="bg1"/>
                </a:solidFill>
                <a:effectLst>
                  <a:outerShdw blurRad="38100" dist="38100" dir="2700000" algn="tl">
                    <a:srgbClr val="000000">
                      <a:alpha val="43137"/>
                    </a:srgbClr>
                  </a:outerShdw>
                </a:effectLst>
              </a:rPr>
              <a:t>„nechal si vtisknout její jméno“</a:t>
            </a:r>
          </a:p>
          <a:p>
            <a:r>
              <a:rPr lang="cs-CZ" sz="3600" b="1" dirty="0" err="1" smtClean="0">
                <a:solidFill>
                  <a:schemeClr val="bg1"/>
                </a:solidFill>
                <a:effectLst>
                  <a:outerShdw blurRad="38100" dist="38100" dir="2700000" algn="tl">
                    <a:srgbClr val="000000">
                      <a:alpha val="43137"/>
                    </a:srgbClr>
                  </a:outerShdw>
                </a:effectLst>
              </a:rPr>
              <a:t>Zj</a:t>
            </a:r>
            <a:r>
              <a:rPr lang="cs-CZ" sz="3600" b="1" dirty="0" smtClean="0">
                <a:solidFill>
                  <a:schemeClr val="bg1"/>
                </a:solidFill>
                <a:effectLst>
                  <a:outerShdw blurRad="38100" dist="38100" dir="2700000" algn="tl">
                    <a:srgbClr val="000000">
                      <a:alpha val="43137"/>
                    </a:srgbClr>
                  </a:outerShdw>
                </a:effectLst>
              </a:rPr>
              <a:t> 14,11b)</a:t>
            </a:r>
            <a:endParaRPr lang="cs-CZ" sz="3600" b="1" dirty="0">
              <a:solidFill>
                <a:schemeClr val="bg1"/>
              </a:solidFill>
              <a:effectLst>
                <a:outerShdw blurRad="38100" dist="38100" dir="2700000" algn="tl">
                  <a:srgbClr val="000000">
                    <a:alpha val="43137"/>
                  </a:srgbClr>
                </a:outerShdw>
              </a:effectLst>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859216" cy="114300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p:txBody>
          <a:bodyPr/>
          <a:lstStyle/>
          <a:p>
            <a:r>
              <a:rPr lang="cs-CZ" dirty="0" smtClean="0"/>
              <a:t>                                          Boží pečeť</a:t>
            </a:r>
            <a:endParaRPr lang="cs-CZ" dirty="0"/>
          </a:p>
        </p:txBody>
      </p:sp>
      <p:pic>
        <p:nvPicPr>
          <p:cNvPr id="1026" name="Picture 2" descr="Seal of God - In Search of Truth!"/>
          <p:cNvPicPr>
            <a:picLocks noChangeAspect="1" noChangeArrowheads="1"/>
          </p:cNvPicPr>
          <p:nvPr/>
        </p:nvPicPr>
        <p:blipFill>
          <a:blip r:embed="rId2" cstate="print"/>
          <a:srcRect/>
          <a:stretch>
            <a:fillRect/>
          </a:stretch>
        </p:blipFill>
        <p:spPr bwMode="auto">
          <a:xfrm>
            <a:off x="4499992" y="4365104"/>
            <a:ext cx="4408022" cy="2492896"/>
          </a:xfrm>
          <a:prstGeom prst="rect">
            <a:avLst/>
          </a:prstGeom>
          <a:noFill/>
        </p:spPr>
      </p:pic>
      <p:pic>
        <p:nvPicPr>
          <p:cNvPr id="1028" name="Picture 4" descr="The Seal of God -"/>
          <p:cNvPicPr>
            <a:picLocks noChangeAspect="1" noChangeArrowheads="1"/>
          </p:cNvPicPr>
          <p:nvPr/>
        </p:nvPicPr>
        <p:blipFill>
          <a:blip r:embed="rId3" cstate="print"/>
          <a:srcRect/>
          <a:stretch>
            <a:fillRect/>
          </a:stretch>
        </p:blipFill>
        <p:spPr bwMode="auto">
          <a:xfrm>
            <a:off x="0" y="1484784"/>
            <a:ext cx="4824536" cy="361840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787208" cy="114300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0" y="1609416"/>
            <a:ext cx="8100392" cy="5248584"/>
          </a:xfrm>
        </p:spPr>
        <p:txBody>
          <a:bodyPr>
            <a:normAutofit/>
          </a:bodyPr>
          <a:lstStyle/>
          <a:p>
            <a:r>
              <a:rPr lang="cs-CZ" b="1" dirty="0" smtClean="0">
                <a:effectLst>
                  <a:outerShdw blurRad="38100" dist="38100" dir="2700000" algn="tl">
                    <a:srgbClr val="000000">
                      <a:alpha val="43137"/>
                    </a:srgbClr>
                  </a:outerShdw>
                </a:effectLst>
              </a:rPr>
              <a:t>Není divu, že znamení šelmy představuje vyvýšování člověka namísto Boha. Jeho dekrety nahrazují Desatero. Zvláště to vidíme při změně soboty na neděli, což byla volba církve. </a:t>
            </a:r>
            <a:r>
              <a:rPr lang="cs-CZ" b="1" u="sng" dirty="0" smtClean="0">
                <a:effectLst>
                  <a:outerShdw blurRad="38100" dist="38100" dir="2700000" algn="tl">
                    <a:srgbClr val="000000">
                      <a:alpha val="43137"/>
                    </a:srgbClr>
                  </a:outerShdw>
                </a:effectLst>
              </a:rPr>
              <a:t>Znamení/znak šelmy je symbolem spojení církevní a světské moci na rozdíl od soboty, která je znamením věrnosti ke Stvořiteli vesmíru.</a:t>
            </a:r>
            <a:endParaRPr lang="cs-CZ" b="1" dirty="0" smtClean="0">
              <a:effectLst>
                <a:outerShdw blurRad="38100" dist="38100" dir="2700000" algn="tl">
                  <a:srgbClr val="000000">
                    <a:alpha val="43137"/>
                  </a:srgbClr>
                </a:outerShdw>
              </a:effectLst>
            </a:endParaRPr>
          </a:p>
          <a:p>
            <a:r>
              <a:rPr lang="cs-CZ" b="1" dirty="0" smtClean="0">
                <a:effectLst>
                  <a:outerShdw blurRad="38100" dist="38100" dir="2700000" algn="tl">
                    <a:srgbClr val="000000">
                      <a:alpha val="43137"/>
                    </a:srgbClr>
                  </a:outerShdw>
                </a:effectLst>
              </a:rPr>
              <a:t>V posledních dnech dojde k vyvrcholení tohoto rozdílu, kdy Jan viděl </a:t>
            </a:r>
            <a:r>
              <a:rPr lang="cs-CZ" dirty="0" smtClean="0"/>
              <a:t>(v. 12</a:t>
            </a:r>
            <a:r>
              <a:rPr lang="cs-CZ" b="1" i="1" dirty="0" smtClean="0">
                <a:solidFill>
                  <a:srgbClr val="FF0000"/>
                </a:solidFill>
                <a:effectLst>
                  <a:outerShdw blurRad="38100" dist="38100" dir="2700000" algn="tl">
                    <a:srgbClr val="000000">
                      <a:alpha val="43137"/>
                    </a:srgbClr>
                  </a:outerShdw>
                </a:effectLst>
              </a:rPr>
              <a:t>)“Vyplatí se vytrvalost těch, kdo zachovávali Boží přikázání a věrnost Kristu“</a:t>
            </a:r>
            <a:r>
              <a:rPr lang="cs-CZ" b="1" dirty="0" smtClean="0">
                <a:solidFill>
                  <a:srgbClr val="FF0000"/>
                </a:solidFill>
                <a:effectLst>
                  <a:outerShdw blurRad="38100" dist="38100" dir="2700000" algn="tl">
                    <a:srgbClr val="000000">
                      <a:alpha val="43137"/>
                    </a:srgbClr>
                  </a:outerShdw>
                </a:effectLst>
              </a:rPr>
              <a:t> </a:t>
            </a:r>
            <a:r>
              <a:rPr lang="cs-CZ" b="1" dirty="0" smtClean="0">
                <a:effectLst>
                  <a:outerShdw blurRad="38100" dist="38100" dir="2700000" algn="tl">
                    <a:srgbClr val="000000">
                      <a:alpha val="43137"/>
                    </a:srgbClr>
                  </a:outerShdw>
                </a:effectLst>
              </a:rPr>
              <a:t>(</a:t>
            </a:r>
            <a:r>
              <a:rPr lang="cs-CZ" dirty="0" smtClean="0"/>
              <a:t>SNC).</a:t>
            </a:r>
            <a:endParaRPr lang="cs-CZ" dirty="0"/>
          </a:p>
        </p:txBody>
      </p:sp>
      <p:sp>
        <p:nvSpPr>
          <p:cNvPr id="52226" name="AutoShape 2" descr="Mark of the Be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2228" name="AutoShape 4" descr="Mark of the Be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2230" name="AutoShape 6" descr="Mark of the Be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2232" name="AutoShape 8" descr="Mark of the Be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32656"/>
            <a:ext cx="9144000" cy="6525344"/>
          </a:xfrm>
        </p:spPr>
        <p:txBody>
          <a:bodyPr/>
          <a:lstStyle/>
          <a:p>
            <a:r>
              <a:rPr lang="cs-CZ" b="1" dirty="0" smtClean="0">
                <a:effectLst>
                  <a:outerShdw blurRad="38100" dist="38100" dir="2700000" algn="tl">
                    <a:srgbClr val="000000">
                      <a:alpha val="43137"/>
                    </a:srgbClr>
                  </a:outerShdw>
                </a:effectLst>
              </a:rPr>
              <a:t>Někteří se na něj s radostí postavili, zatímco druzí na něm začali vyhledávat chyby. Vyjádřili přání, aby se základ vylepšil, protože pak bude dokonalejší a lidé, kteří na něm stojí, budou mnohem šťastnější. Jiní tento základ odmítli a prohlásili, že je založen zcela špatně. Přesto jsem viděla, že se na tento základ postavila naprostá většina věřících. Ti pak upozorňovali ty, kteří základ odmítali a měli výhrady, že základ položil Bůh jako Mistr celé stavby a že bojují proti němu. Pochybujícím znovu připomněli, jakým úžasným způsobem Bůh konal své dílo a že to byl právě On, kdo je postavil na tento základ. Pak pozvedli svůj zrak k nebi a hlasitě oslavovali Boha. To zapůsobilo na některé z těch, kteří vyhledávali chyby a odmítali tento základ. Někteří ho s pokorou zase přijali. </a:t>
            </a: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Why I Am Not Waiting For Jesus To Return | Keith Giles"/>
          <p:cNvPicPr>
            <a:picLocks noChangeAspect="1" noChangeArrowheads="1"/>
          </p:cNvPicPr>
          <p:nvPr/>
        </p:nvPicPr>
        <p:blipFill>
          <a:blip r:embed="rId2" cstate="print"/>
          <a:srcRect/>
          <a:stretch>
            <a:fillRect/>
          </a:stretch>
        </p:blipFill>
        <p:spPr bwMode="auto">
          <a:xfrm>
            <a:off x="0" y="1556792"/>
            <a:ext cx="8244408" cy="5301208"/>
          </a:xfrm>
          <a:prstGeom prst="rect">
            <a:avLst/>
          </a:prstGeom>
          <a:noFill/>
        </p:spPr>
      </p:pic>
      <p:sp>
        <p:nvSpPr>
          <p:cNvPr id="2" name="Nadpis 1"/>
          <p:cNvSpPr>
            <a:spLocks noGrp="1"/>
          </p:cNvSpPr>
          <p:nvPr>
            <p:ph type="title"/>
          </p:nvPr>
        </p:nvSpPr>
        <p:spPr>
          <a:xfrm>
            <a:off x="457200" y="320040"/>
            <a:ext cx="7787208" cy="114300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a:xfrm>
            <a:off x="0" y="1609416"/>
            <a:ext cx="8388424" cy="5248584"/>
          </a:xfrm>
        </p:spPr>
        <p:txBody>
          <a:bodyPr>
            <a:normAutofit lnSpcReduction="10000"/>
          </a:bodyPr>
          <a:lstStyle/>
          <a:p>
            <a:r>
              <a:rPr lang="cs-CZ" b="1" u="sng" dirty="0" smtClean="0">
                <a:solidFill>
                  <a:srgbClr val="FF0000"/>
                </a:solidFill>
              </a:rPr>
              <a:t>Boží hnutí poslední doby</a:t>
            </a:r>
          </a:p>
          <a:p>
            <a:endParaRPr lang="cs-CZ" b="1" dirty="0" smtClean="0">
              <a:solidFill>
                <a:srgbClr val="FFFF00"/>
              </a:solidFill>
              <a:effectLst>
                <a:outerShdw blurRad="38100" dist="38100" dir="2700000" algn="tl">
                  <a:srgbClr val="000000">
                    <a:alpha val="43137"/>
                  </a:srgbClr>
                </a:outerShdw>
              </a:effectLst>
            </a:endParaRPr>
          </a:p>
          <a:p>
            <a:r>
              <a:rPr lang="cs-CZ" b="1" dirty="0" smtClean="0">
                <a:solidFill>
                  <a:srgbClr val="FFFF00"/>
                </a:solidFill>
                <a:effectLst>
                  <a:outerShdw blurRad="38100" dist="38100" dir="2700000" algn="tl">
                    <a:srgbClr val="000000">
                      <a:alpha val="43137"/>
                    </a:srgbClr>
                  </a:outerShdw>
                </a:effectLst>
              </a:rPr>
              <a:t>V době konce věřící naplnění vírou Kristovou budou procházet největším soužením, které kdy bylo v dějinách našeho světa. Ale skrze milost a v Boží síle dosáhnou vítězství.  </a:t>
            </a:r>
            <a:r>
              <a:rPr lang="cs-CZ" b="1" dirty="0" err="1" smtClean="0">
                <a:solidFill>
                  <a:srgbClr val="FFFF00"/>
                </a:solidFill>
                <a:effectLst>
                  <a:outerShdw blurRad="38100" dist="38100" dir="2700000" algn="tl">
                    <a:srgbClr val="000000">
                      <a:alpha val="43137"/>
                    </a:srgbClr>
                  </a:outerShdw>
                </a:effectLst>
              </a:rPr>
              <a:t>Trojandělské</a:t>
            </a:r>
            <a:r>
              <a:rPr lang="cs-CZ" b="1" dirty="0" smtClean="0">
                <a:solidFill>
                  <a:srgbClr val="FFFF00"/>
                </a:solidFill>
                <a:effectLst>
                  <a:outerShdw blurRad="38100" dist="38100" dir="2700000" algn="tl">
                    <a:srgbClr val="000000">
                      <a:alpha val="43137"/>
                    </a:srgbClr>
                  </a:outerShdw>
                </a:effectLst>
              </a:rPr>
              <a:t> poselství bude zvěstováno v každém městě, i  u nás v KV, v každé vesnici a okolí. Desítky tisíc lidí přijmou Boží poselství pro poslední dobu. Bůh ukončí své dílo na této zemi. Každý člověk učiní své konečné rozhodnutí, neodvolatelné rozhodnutí – buď pro, nebo proti Kristu, a Ježíš přijde v moci a slávě, aby vzal domů svůj lid.</a:t>
            </a:r>
          </a:p>
          <a:p>
            <a:endParaRPr lang="cs-CZ"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20040"/>
            <a:ext cx="7696200" cy="1143000"/>
          </a:xfrm>
        </p:spPr>
        <p:txBody>
          <a:bodyPr>
            <a:normAutofit fontScale="90000"/>
          </a:bodyPr>
          <a:lstStyle/>
          <a:p>
            <a:pPr algn="ctr"/>
            <a:r>
              <a:rPr lang="cs-CZ" dirty="0" err="1" smtClean="0"/>
              <a:t>poselstVí</a:t>
            </a:r>
            <a:r>
              <a:rPr lang="cs-CZ" dirty="0" smtClean="0"/>
              <a:t> tří andělů Východisko postoje V </a:t>
            </a:r>
            <a:r>
              <a:rPr lang="cs-CZ" dirty="0" err="1" smtClean="0"/>
              <a:t>doBě</a:t>
            </a:r>
            <a:r>
              <a:rPr lang="cs-CZ" dirty="0" smtClean="0"/>
              <a:t> konce</a:t>
            </a:r>
            <a:endParaRPr lang="cs-CZ" dirty="0"/>
          </a:p>
        </p:txBody>
      </p:sp>
      <p:sp>
        <p:nvSpPr>
          <p:cNvPr id="3" name="Zástupný symbol pro obsah 2"/>
          <p:cNvSpPr>
            <a:spLocks noGrp="1"/>
          </p:cNvSpPr>
          <p:nvPr>
            <p:ph idx="1"/>
          </p:nvPr>
        </p:nvSpPr>
        <p:spPr/>
        <p:txBody>
          <a:bodyPr/>
          <a:lstStyle/>
          <a:p>
            <a:endParaRPr lang="cs-CZ"/>
          </a:p>
        </p:txBody>
      </p:sp>
      <p:sp>
        <p:nvSpPr>
          <p:cNvPr id="28676" name="AutoShape 4" descr="Sda 3 Angels Messages, HD Png Download , Transparent Png Image - PNGi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8678" name="AutoShape 6" descr="Sda 3 Angels Messages, HD Png Download , Transparent Png Image - PNGi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8680" name="AutoShape 8" descr="Sda 3 Angels Messages, HD Png Download , Transparent Png Image - PNGitem"/>
          <p:cNvSpPr>
            <a:spLocks noChangeAspect="1" noChangeArrowheads="1"/>
          </p:cNvSpPr>
          <p:nvPr/>
        </p:nvSpPr>
        <p:spPr bwMode="auto">
          <a:xfrm>
            <a:off x="179512" y="-15240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8682" name="Picture 10" descr="Sda 3 Angels Messages, HD Png Download , Transparent Png Image - PNGitem"/>
          <p:cNvPicPr>
            <a:picLocks noChangeAspect="1" noChangeArrowheads="1"/>
          </p:cNvPicPr>
          <p:nvPr/>
        </p:nvPicPr>
        <p:blipFill>
          <a:blip r:embed="rId2" cstate="print"/>
          <a:srcRect/>
          <a:stretch>
            <a:fillRect/>
          </a:stretch>
        </p:blipFill>
        <p:spPr bwMode="auto">
          <a:xfrm>
            <a:off x="0" y="1628801"/>
            <a:ext cx="9144000" cy="52292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smtClean="0">
                <a:effectLst>
                  <a:outerShdw blurRad="38100" dist="38100" dir="2700000" algn="tl">
                    <a:srgbClr val="000000">
                      <a:alpha val="43137"/>
                    </a:srgbClr>
                  </a:outerShdw>
                </a:effectLst>
              </a:rPr>
              <a:t>Celý svět</a:t>
            </a:r>
          </a:p>
          <a:p>
            <a:r>
              <a:rPr lang="cs-CZ" b="1" dirty="0" smtClean="0">
                <a:effectLst>
                  <a:outerShdw blurRad="38100" dist="38100" dir="2700000" algn="tl">
                    <a:srgbClr val="000000">
                      <a:alpha val="43137"/>
                    </a:srgbClr>
                  </a:outerShdw>
                </a:effectLst>
              </a:rPr>
              <a:t>Ozářen</a:t>
            </a:r>
          </a:p>
          <a:p>
            <a:r>
              <a:rPr lang="cs-CZ" b="1" dirty="0" smtClean="0">
                <a:effectLst>
                  <a:outerShdw blurRad="38100" dist="38100" dir="2700000" algn="tl">
                    <a:srgbClr val="000000">
                      <a:alpha val="43137"/>
                    </a:srgbClr>
                  </a:outerShdw>
                </a:effectLst>
              </a:rPr>
              <a:t>Světlem                              </a:t>
            </a:r>
          </a:p>
          <a:p>
            <a:endParaRPr lang="cs-CZ" b="1" dirty="0" smtClean="0">
              <a:effectLst>
                <a:outerShdw blurRad="38100" dist="38100" dir="2700000" algn="tl">
                  <a:srgbClr val="000000">
                    <a:alpha val="43137"/>
                  </a:srgbClr>
                </a:outerShdw>
              </a:effectLst>
            </a:endParaRPr>
          </a:p>
          <a:p>
            <a:endParaRPr lang="cs-CZ" b="1" dirty="0" smtClean="0">
              <a:effectLst>
                <a:outerShdw blurRad="38100" dist="38100" dir="2700000" algn="tl">
                  <a:srgbClr val="000000">
                    <a:alpha val="43137"/>
                  </a:srgbClr>
                </a:outerShdw>
              </a:effectLst>
            </a:endParaRPr>
          </a:p>
          <a:p>
            <a:r>
              <a:rPr lang="cs-CZ" b="1" dirty="0" smtClean="0">
                <a:effectLst>
                  <a:outerShdw blurRad="38100" dist="38100" dir="2700000" algn="tl">
                    <a:srgbClr val="000000">
                      <a:alpha val="43137"/>
                    </a:srgbClr>
                  </a:outerShdw>
                </a:effectLst>
              </a:rPr>
              <a:t>                                             Zjevení 18,1</a:t>
            </a:r>
            <a:endParaRPr lang="cs-CZ" b="1" dirty="0">
              <a:effectLst>
                <a:outerShdw blurRad="38100" dist="38100" dir="2700000" algn="tl">
                  <a:srgbClr val="000000">
                    <a:alpha val="43137"/>
                  </a:srgbClr>
                </a:outerShdw>
              </a:effectLst>
            </a:endParaRPr>
          </a:p>
        </p:txBody>
      </p:sp>
      <p:pic>
        <p:nvPicPr>
          <p:cNvPr id="50178" name="Picture 2" descr="THE BIBLE ECHO: The three angels&amp;#39; messages: An Adventist imperative"/>
          <p:cNvPicPr>
            <a:picLocks noChangeAspect="1" noChangeArrowheads="1"/>
          </p:cNvPicPr>
          <p:nvPr/>
        </p:nvPicPr>
        <p:blipFill>
          <a:blip r:embed="rId2" cstate="print"/>
          <a:srcRect/>
          <a:stretch>
            <a:fillRect/>
          </a:stretch>
        </p:blipFill>
        <p:spPr bwMode="auto">
          <a:xfrm>
            <a:off x="3131840" y="0"/>
            <a:ext cx="5017871" cy="3710533"/>
          </a:xfrm>
          <a:prstGeom prst="rect">
            <a:avLst/>
          </a:prstGeom>
          <a:noFill/>
        </p:spPr>
      </p:pic>
      <p:pic>
        <p:nvPicPr>
          <p:cNvPr id="50180" name="Picture 4" descr="The Three Angels Messages - The IVP New Testament Commentary | Angel  messages, Angel, Bible art"/>
          <p:cNvPicPr>
            <a:picLocks noChangeAspect="1" noChangeArrowheads="1"/>
          </p:cNvPicPr>
          <p:nvPr/>
        </p:nvPicPr>
        <p:blipFill>
          <a:blip r:embed="rId3" cstate="print"/>
          <a:srcRect/>
          <a:stretch>
            <a:fillRect/>
          </a:stretch>
        </p:blipFill>
        <p:spPr bwMode="auto">
          <a:xfrm>
            <a:off x="0" y="3717032"/>
            <a:ext cx="4751512" cy="3140968"/>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1202" name="Picture 2" descr="Three Angels Messages PNG and Three Angels Messages Transparent Clipart  Free Download. - CleanPNG / KissPNG"/>
          <p:cNvPicPr>
            <a:picLocks noChangeAspect="1" noChangeArrowheads="1"/>
          </p:cNvPicPr>
          <p:nvPr/>
        </p:nvPicPr>
        <p:blipFill>
          <a:blip r:embed="rId2" cstate="print"/>
          <a:srcRect/>
          <a:stretch>
            <a:fillRect/>
          </a:stretch>
        </p:blipFill>
        <p:spPr bwMode="auto">
          <a:xfrm>
            <a:off x="0" y="0"/>
            <a:ext cx="8128619" cy="6841604"/>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16632"/>
            <a:ext cx="8686800" cy="6741368"/>
          </a:xfrm>
        </p:spPr>
        <p:txBody>
          <a:bodyPr>
            <a:normAutofit fontScale="77500" lnSpcReduction="20000"/>
          </a:bodyPr>
          <a:lstStyle/>
          <a:p>
            <a:r>
              <a:rPr lang="cs-CZ" b="1" dirty="0" smtClean="0">
                <a:effectLst>
                  <a:outerShdw blurRad="38100" dist="38100" dir="2700000" algn="tl">
                    <a:srgbClr val="000000">
                      <a:alpha val="43137"/>
                    </a:srgbClr>
                  </a:outerShdw>
                </a:effectLst>
              </a:rPr>
              <a:t>Jednoho dne kdy se Král vrátí,</a:t>
            </a:r>
          </a:p>
          <a:p>
            <a:r>
              <a:rPr lang="cs-CZ" b="1" dirty="0" smtClean="0">
                <a:effectLst>
                  <a:outerShdw blurRad="38100" dist="38100" dir="2700000" algn="tl">
                    <a:srgbClr val="000000">
                      <a:alpha val="43137"/>
                    </a:srgbClr>
                  </a:outerShdw>
                </a:effectLst>
              </a:rPr>
              <a:t>Každé koleno se skloní před Pánem</a:t>
            </a:r>
          </a:p>
          <a:p>
            <a:r>
              <a:rPr lang="cs-CZ" b="1" dirty="0" smtClean="0">
                <a:effectLst>
                  <a:outerShdw blurRad="38100" dist="38100" dir="2700000" algn="tl">
                    <a:srgbClr val="000000">
                      <a:alpha val="43137"/>
                    </a:srgbClr>
                  </a:outerShdw>
                </a:effectLst>
              </a:rPr>
              <a:t>Nechci stát před Ním s prázdnýma rukama</a:t>
            </a:r>
          </a:p>
          <a:p>
            <a:r>
              <a:rPr lang="cs-CZ" b="1" dirty="0" smtClean="0">
                <a:effectLst>
                  <a:outerShdw blurRad="38100" dist="38100" dir="2700000" algn="tl">
                    <a:srgbClr val="000000">
                      <a:alpha val="43137"/>
                    </a:srgbClr>
                  </a:outerShdw>
                </a:effectLst>
              </a:rPr>
              <a:t>A nechci se dívat do jeho tváře se zahanbením</a:t>
            </a:r>
          </a:p>
          <a:p>
            <a:r>
              <a:rPr lang="cs-CZ" b="1" dirty="0" smtClean="0">
                <a:effectLst>
                  <a:outerShdw blurRad="38100" dist="38100" dir="2700000" algn="tl">
                    <a:srgbClr val="000000">
                      <a:alpha val="43137"/>
                    </a:srgbClr>
                  </a:outerShdw>
                </a:effectLst>
              </a:rPr>
              <a:t>Ten, který pro mě opustil svou slávu</a:t>
            </a:r>
          </a:p>
          <a:p>
            <a:r>
              <a:rPr lang="cs-CZ" b="1" dirty="0" smtClean="0">
                <a:effectLst>
                  <a:outerShdw blurRad="38100" dist="38100" dir="2700000" algn="tl">
                    <a:srgbClr val="000000">
                      <a:alpha val="43137"/>
                    </a:srgbClr>
                  </a:outerShdw>
                </a:effectLst>
              </a:rPr>
              <a:t>A ukázal mi svou lásku na kříži</a:t>
            </a:r>
          </a:p>
          <a:p>
            <a:r>
              <a:rPr lang="cs-CZ" b="1" dirty="0" smtClean="0">
                <a:effectLst>
                  <a:outerShdw blurRad="38100" dist="38100" dir="2700000" algn="tl">
                    <a:srgbClr val="000000">
                      <a:alpha val="43137"/>
                    </a:srgbClr>
                  </a:outerShdw>
                </a:effectLst>
              </a:rPr>
              <a:t>Neušetřil svůj život a obětoval se pro mě</a:t>
            </a:r>
          </a:p>
          <a:p>
            <a:r>
              <a:rPr lang="cs-CZ" b="1" dirty="0" smtClean="0">
                <a:effectLst>
                  <a:outerShdw blurRad="38100" dist="38100" dir="2700000" algn="tl">
                    <a:srgbClr val="000000">
                      <a:alpha val="43137"/>
                    </a:srgbClr>
                  </a:outerShdw>
                </a:effectLst>
              </a:rPr>
              <a:t>Nechci ho zklamat, až budu před ním stát</a:t>
            </a:r>
          </a:p>
          <a:p>
            <a:r>
              <a:rPr lang="cs-CZ" b="1" dirty="0" smtClean="0">
                <a:effectLst>
                  <a:outerShdw blurRad="38100" dist="38100" dir="2700000" algn="tl">
                    <a:srgbClr val="000000">
                      <a:alpha val="43137"/>
                    </a:srgbClr>
                  </a:outerShdw>
                </a:effectLst>
              </a:rPr>
              <a:t>Náš čas ubíhá kupředu a země zanedlouho zanikne</a:t>
            </a:r>
          </a:p>
          <a:p>
            <a:r>
              <a:rPr lang="cs-CZ" b="1" dirty="0" smtClean="0">
                <a:effectLst>
                  <a:outerShdw blurRad="38100" dist="38100" dir="2700000" algn="tl">
                    <a:srgbClr val="000000">
                      <a:alpha val="43137"/>
                    </a:srgbClr>
                  </a:outerShdw>
                </a:effectLst>
              </a:rPr>
              <a:t>Ježíš přijde a odvede si svou nevěstu</a:t>
            </a:r>
          </a:p>
          <a:p>
            <a:r>
              <a:rPr lang="cs-CZ" b="1" dirty="0" smtClean="0">
                <a:effectLst>
                  <a:outerShdw blurRad="38100" dist="38100" dir="2700000" algn="tl">
                    <a:srgbClr val="000000">
                      <a:alpha val="43137"/>
                    </a:srgbClr>
                  </a:outerShdw>
                </a:effectLst>
              </a:rPr>
              <a:t>Již brzy uzříme Krále</a:t>
            </a:r>
          </a:p>
          <a:p>
            <a:r>
              <a:rPr lang="cs-CZ" b="1" dirty="0" smtClean="0">
                <a:effectLst>
                  <a:outerShdw blurRad="38100" dist="38100" dir="2700000" algn="tl">
                    <a:srgbClr val="000000">
                      <a:alpha val="43137"/>
                    </a:srgbClr>
                  </a:outerShdw>
                </a:effectLst>
              </a:rPr>
              <a:t>Zapomeň na zájmy světa a žij duchovně</a:t>
            </a:r>
          </a:p>
          <a:p>
            <a:r>
              <a:rPr lang="cs-CZ" b="1" dirty="0" smtClean="0">
                <a:effectLst>
                  <a:outerShdw blurRad="38100" dist="38100" dir="2700000" algn="tl">
                    <a:srgbClr val="000000">
                      <a:alpha val="43137"/>
                    </a:srgbClr>
                  </a:outerShdw>
                </a:effectLst>
              </a:rPr>
              <a:t>Buď ohleduplným vůči jiným a předávej jim pravdu</a:t>
            </a:r>
          </a:p>
          <a:p>
            <a:r>
              <a:rPr lang="cs-CZ" b="1" dirty="0" smtClean="0">
                <a:effectLst>
                  <a:outerShdw blurRad="38100" dist="38100" dir="2700000" algn="tl">
                    <a:srgbClr val="000000">
                      <a:alpha val="43137"/>
                    </a:srgbClr>
                  </a:outerShdw>
                </a:effectLst>
              </a:rPr>
              <a:t>Král se vrátí, aby vykoupil lidstvo</a:t>
            </a:r>
          </a:p>
          <a:p>
            <a:r>
              <a:rPr lang="cs-CZ" b="1" dirty="0" smtClean="0">
                <a:effectLst>
                  <a:outerShdw blurRad="38100" dist="38100" dir="2700000" algn="tl">
                    <a:srgbClr val="000000">
                      <a:alpha val="43137"/>
                    </a:srgbClr>
                  </a:outerShdw>
                </a:effectLst>
              </a:rPr>
              <a:t>Všichni budou před ním stát a pohlížet mu do tváře, ať se mu líbí náš život</a:t>
            </a:r>
          </a:p>
          <a:p>
            <a:r>
              <a:rPr lang="cs-CZ" b="1" dirty="0" smtClean="0">
                <a:effectLst>
                  <a:outerShdw blurRad="38100" dist="38100" dir="2700000" algn="tl">
                    <a:srgbClr val="000000">
                      <a:alpha val="43137"/>
                    </a:srgbClr>
                  </a:outerShdw>
                </a:effectLst>
              </a:rPr>
              <a:t>Nakonec nebudeme ničeho litovat</a:t>
            </a:r>
          </a:p>
          <a:p>
            <a:r>
              <a:rPr lang="cs-CZ" b="1" dirty="0" smtClean="0">
                <a:effectLst>
                  <a:outerShdw blurRad="38100" dist="38100" dir="2700000" algn="tl">
                    <a:srgbClr val="000000">
                      <a:alpha val="43137"/>
                    </a:srgbClr>
                  </a:outerShdw>
                </a:effectLst>
              </a:rPr>
              <a:t>Pojď, povstaň a pozvedni svůj zrak,</a:t>
            </a:r>
          </a:p>
          <a:p>
            <a:r>
              <a:rPr lang="cs-CZ" b="1" dirty="0" smtClean="0">
                <a:effectLst>
                  <a:outerShdw blurRad="38100" dist="38100" dir="2700000" algn="tl">
                    <a:srgbClr val="000000">
                      <a:alpha val="43137"/>
                    </a:srgbClr>
                  </a:outerShdw>
                </a:effectLst>
              </a:rPr>
              <a:t>Protože Král prochází zlatou bránou,</a:t>
            </a:r>
          </a:p>
          <a:p>
            <a:r>
              <a:rPr lang="cs-CZ" b="1" dirty="0" smtClean="0">
                <a:effectLst>
                  <a:outerShdw blurRad="38100" dist="38100" dir="2700000" algn="tl">
                    <a:srgbClr val="000000">
                      <a:alpha val="43137"/>
                    </a:srgbClr>
                  </a:outerShdw>
                </a:effectLst>
              </a:rPr>
              <a:t>Jak bych tam mohl stát bez pohnutí, nechci už nic podnikat, nechci stát v té chvíli tiše, když On obětoval svůj život pro mě.</a:t>
            </a:r>
          </a:p>
          <a:p>
            <a:endParaRPr lang="cs-CZ"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r>
              <a:rPr lang="cs-CZ" b="1" dirty="0" smtClean="0">
                <a:effectLst>
                  <a:outerShdw blurRad="38100" dist="38100" dir="2700000" algn="tl">
                    <a:srgbClr val="000000">
                      <a:alpha val="43137"/>
                    </a:srgbClr>
                  </a:outerShdw>
                </a:effectLst>
              </a:rPr>
              <a:t>Pak se má pozornost soustředila na dobu zvěstování prvního Kristova příchodu. Bůh poslal Jana, aby v duchu a v moci proroka </a:t>
            </a:r>
            <a:r>
              <a:rPr lang="cs-CZ" b="1" dirty="0" err="1" smtClean="0">
                <a:effectLst>
                  <a:outerShdw blurRad="38100" dist="38100" dir="2700000" algn="tl">
                    <a:srgbClr val="000000">
                      <a:alpha val="43137"/>
                    </a:srgbClr>
                  </a:outerShdw>
                </a:effectLst>
              </a:rPr>
              <a:t>Elijáše</a:t>
            </a:r>
            <a:r>
              <a:rPr lang="cs-CZ" b="1" dirty="0" smtClean="0">
                <a:effectLst>
                  <a:outerShdw blurRad="38100" dist="38100" dir="2700000" algn="tl">
                    <a:srgbClr val="000000">
                      <a:alpha val="43137"/>
                    </a:srgbClr>
                  </a:outerShdw>
                </a:effectLst>
              </a:rPr>
              <a:t> připravil cestu pro Ježíše. Lidé, kteří odmítli Janovo svědectví, neměli žádný užitek ani z toho, co učil Ježíš. To, že odmítali poselství předpovídající jeho příchod, jim zabránilo přijmout ten nejsilnější důkaz, že Ježíš je Mesiáš. Satan vedl lidi, kteří odmítli Janovo poselství, ještě dál, takže Krista nakonec zavrhli </a:t>
            </a:r>
          </a:p>
          <a:p>
            <a:r>
              <a:rPr lang="cs-CZ" b="1" dirty="0" smtClean="0">
                <a:effectLst>
                  <a:outerShdw blurRad="38100" dist="38100" dir="2700000" algn="tl">
                    <a:srgbClr val="000000">
                      <a:alpha val="43137"/>
                    </a:srgbClr>
                  </a:outerShdw>
                </a:effectLst>
              </a:rPr>
              <a:t> a ukřižovali. To způsobilo, že během svátků Letnic nepřijali požehnání, které by jim ukázalo cestu do nebeské svatyně. Roztržení chrámové opony znamenalo, že skončila platnost židovských obětí a obřadů. Ježíš totiž přinesl tu největší oběť. Duch svatý, který sestoupil v den Letnic, přenesl mysl učedníků z pozemské svatyně do svatyně nebeské, kam Ježíš vstoupil se svou vlastní krví. Tak měli učedníci prospěch z jeho oběti smíření. Židé však byli ponecháni v temnotě. Přišli o světlo, </a:t>
            </a:r>
          </a:p>
          <a:p>
            <a:r>
              <a:rPr lang="cs-CZ" b="1" dirty="0" smtClean="0">
                <a:effectLst>
                  <a:outerShdw blurRad="38100" dist="38100" dir="2700000" algn="tl">
                    <a:srgbClr val="000000">
                      <a:alpha val="43137"/>
                    </a:srgbClr>
                  </a:outerShdw>
                </a:effectLst>
              </a:rPr>
              <a:t> které mohli mít v otázce plánu spasení; stále věřili svým obřadům a obětem, které už nyní byly zbytečné. Roli pozemské svatyně zaujala svatyně v nebi. Oni však o této změně nevěděli. Proto nemohli mít prospěch z Kristovy prostřednické služby ve svatyni.</a:t>
            </a:r>
            <a:endParaRPr lang="cs-CZ"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9144000" cy="6858000"/>
          </a:xfrm>
        </p:spPr>
        <p:txBody>
          <a:bodyPr>
            <a:normAutofit lnSpcReduction="10000"/>
          </a:bodyPr>
          <a:lstStyle/>
          <a:p>
            <a:r>
              <a:rPr lang="cs-CZ" b="1" dirty="0" smtClean="0">
                <a:effectLst>
                  <a:outerShdw blurRad="38100" dist="38100" dir="2700000" algn="tl">
                    <a:srgbClr val="000000">
                      <a:alpha val="43137"/>
                    </a:srgbClr>
                  </a:outerShdw>
                </a:effectLst>
              </a:rPr>
              <a:t>Mnoho lidí se s hrůzou dívá na to, jak Židé odmítli a ukřižovali Krista. Když čtou příběhy o tom, jakou hanbu a utrpení prožíval, jsou přesvědčeni, že Ježíše milují natolik, že by ho nezapřeli tak, jak to udělal Petr, nebo že by ho neukřižovali tak jako Židé. Avšak Bůh, který dokáže číst v srdcích všech lidí, je podrobil zkoušce, zdali opravdu milují Ježíše, jak tvrdí. Celé nebe s nejhlubším zájmem sledovalo to, zda přijmou poselství prvního anděla. Avšak mnozí z těch, kteří tvrdili, že milují Ježíše, </a:t>
            </a:r>
          </a:p>
          <a:p>
            <a:r>
              <a:rPr lang="cs-CZ" b="1" dirty="0" smtClean="0">
                <a:effectLst>
                  <a:outerShdw blurRad="38100" dist="38100" dir="2700000" algn="tl">
                    <a:srgbClr val="000000">
                      <a:alpha val="43137"/>
                    </a:srgbClr>
                  </a:outerShdw>
                </a:effectLst>
              </a:rPr>
              <a:t> a kteří dokonce při čtení příběhu o jeho ukřižování měli slzy v očích, se zprávě o jeho příchodu začali posmívat. Namísto toho, aby tuto zprávu přijali s radostí, prohlásili ji za klam. Začali nenávidět ty, kteří se těšili na Kristův příchod, a vyháněli je ze svých sborů. Těm, kdo odmítli první poselství, nemohlo pomoci ani druhé poselství a </a:t>
            </a:r>
            <a:r>
              <a:rPr lang="cs-CZ" b="1" dirty="0" err="1" smtClean="0">
                <a:effectLst>
                  <a:outerShdw blurRad="38100" dist="38100" dir="2700000" algn="tl">
                    <a:srgbClr val="000000">
                      <a:alpha val="43137"/>
                    </a:srgbClr>
                  </a:outerShdw>
                </a:effectLst>
              </a:rPr>
              <a:t>nepomo</a:t>
            </a:r>
            <a:r>
              <a:rPr lang="cs-CZ" b="1" dirty="0" smtClean="0">
                <a:effectLst>
                  <a:outerShdw blurRad="38100" dist="38100" dir="2700000" algn="tl">
                    <a:srgbClr val="000000">
                      <a:alpha val="43137"/>
                    </a:srgbClr>
                  </a:outerShdw>
                </a:effectLst>
              </a:rPr>
              <a:t>- </a:t>
            </a:r>
            <a:r>
              <a:rPr lang="cs-CZ" b="1" dirty="0" err="1" smtClean="0">
                <a:effectLst>
                  <a:outerShdw blurRad="38100" dist="38100" dir="2700000" algn="tl">
                    <a:srgbClr val="000000">
                      <a:alpha val="43137"/>
                    </a:srgbClr>
                  </a:outerShdw>
                </a:effectLst>
              </a:rPr>
              <a:t>hlo</a:t>
            </a:r>
            <a:r>
              <a:rPr lang="cs-CZ" b="1" dirty="0" smtClean="0">
                <a:effectLst>
                  <a:outerShdw blurRad="38100" dist="38100" dir="2700000" algn="tl">
                    <a:srgbClr val="000000">
                      <a:alpha val="43137"/>
                    </a:srgbClr>
                  </a:outerShdw>
                </a:effectLst>
              </a:rPr>
              <a:t> jim ani půlnoční volání.</a:t>
            </a:r>
            <a:endParaRPr lang="cs-CZ"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88640"/>
            <a:ext cx="9144000" cy="6669360"/>
          </a:xfrm>
        </p:spPr>
        <p:txBody>
          <a:bodyPr/>
          <a:lstStyle/>
          <a:p>
            <a:r>
              <a:rPr lang="cs-CZ" b="1" dirty="0" smtClean="0">
                <a:effectLst>
                  <a:outerShdw blurRad="38100" dist="38100" dir="2700000" algn="tl">
                    <a:srgbClr val="000000">
                      <a:alpha val="43137"/>
                    </a:srgbClr>
                  </a:outerShdw>
                </a:effectLst>
              </a:rPr>
              <a:t>To je mělo připravit na to, aby společně s Ježíšem vírou vstoupili do nejsvětější části nebeské svatyně. To, že odmítli dvě předcházející poselství, natolik omezilo jejich schopnost poselství pochopit, že jim nic neříká ani poselství třetího anděla, které ukazuje cestu do svatyně svatých. Viděla jsem, že stejně jako Židé ukřižovali Ježíše, i formálně věřící v různých církvích ukřižovali tato poselství. Proto neznají cestu do svatyně svatých a ani nemohou mít užitek z Ježíšovy přímluvné služby, kterou tam vykonává. Stejně jako Židé, kteří přinášeli zbytečné oběti, i oni pronášejí marné modlitby do části svatyně, kterou již Ježíš opustil. Satan, který se z tohoto klamu raduje, na sebe bere náboženskou podobu. Tak vede tyto formální křesťany k sobě. Používá přitom svou moc, znamení a falešné zázraky, a tak se je snaží udržet ve své pasti. </a:t>
            </a:r>
            <a:endParaRPr lang="cs-CZ"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r>
              <a:rPr lang="cs-CZ" b="1" dirty="0" smtClean="0">
                <a:effectLst>
                  <a:outerShdw blurRad="38100" dist="38100" dir="2700000" algn="tl">
                    <a:srgbClr val="000000">
                      <a:alpha val="43137"/>
                    </a:srgbClr>
                  </a:outerShdw>
                </a:effectLst>
              </a:rPr>
              <a:t>Některé lidi svádí jedním způsobem, jiné podvádí pomocí dalšího klamu. Různé typy lidí ovlivňuje odlišnými bludy. Někteří v obavách odmítají jeden klam, zatímco další snadno přijmou. Některé lidi satan oklame pomocí spiritismu. Přichází také jako anděl světla a šíří svůj vliv na zemi pomocí falešného oživení. Církve jsou nadšené </a:t>
            </a:r>
          </a:p>
          <a:p>
            <a:r>
              <a:rPr lang="cs-CZ" b="1" dirty="0" smtClean="0">
                <a:effectLst>
                  <a:outerShdw blurRad="38100" dist="38100" dir="2700000" algn="tl">
                    <a:srgbClr val="000000">
                      <a:alpha val="43137"/>
                    </a:srgbClr>
                  </a:outerShdw>
                </a:effectLst>
              </a:rPr>
              <a:t> a domnívají se, že v nich mocně působí Bůh, zatímco je to dílo jiného ducha. Vzrušení pomine a zanechá svět a církev v horším stavu, než ve </a:t>
            </a:r>
          </a:p>
          <a:p>
            <a:r>
              <a:rPr lang="cs-CZ" b="1" dirty="0" smtClean="0">
                <a:effectLst>
                  <a:outerShdw blurRad="38100" dist="38100" dir="2700000" algn="tl">
                    <a:srgbClr val="000000">
                      <a:alpha val="43137"/>
                    </a:srgbClr>
                  </a:outerShdw>
                </a:effectLst>
              </a:rPr>
              <a:t> kterém byly předtím. Viděla jsem, že Bůh má mezi formálními adventisty i v odpadlých církvích svoje čestné děti, a dříve, než svět postihnou rány, povolá z těchto církví lidi i kazatele, kteří ochotně přijmou pravdu. Satan to ví, a předtím, než zazní hlasitá výzva třetího anděla, vyvolá v těchto náboženských společenstvích duchovní nadšení, aby si ti, kteří odmítli pravdu, mysleli, že Bůh je s nimi. Chce oklamat čestné lidi </a:t>
            </a:r>
          </a:p>
          <a:p>
            <a:r>
              <a:rPr lang="cs-CZ" b="1" dirty="0" smtClean="0">
                <a:effectLst>
                  <a:outerShdw blurRad="38100" dist="38100" dir="2700000" algn="tl">
                    <a:srgbClr val="000000">
                      <a:alpha val="43137"/>
                    </a:srgbClr>
                  </a:outerShdw>
                </a:effectLst>
              </a:rPr>
              <a:t> a přivést je k přesvědčení, že Bůh s jejich církví stále pracuje. Avšak díky záři Božího světla všichni čestní lidé opustí odpadlé církve a připojí se k věrnému pozůstatku.“ (</a:t>
            </a:r>
            <a:r>
              <a:rPr lang="cs-CZ" b="1" dirty="0" err="1" smtClean="0">
                <a:effectLst>
                  <a:outerShdw blurRad="38100" dist="38100" dir="2700000" algn="tl">
                    <a:srgbClr val="000000">
                      <a:alpha val="43137"/>
                    </a:srgbClr>
                  </a:outerShdw>
                </a:effectLst>
              </a:rPr>
              <a:t>Early</a:t>
            </a:r>
            <a:r>
              <a:rPr lang="cs-CZ" b="1" dirty="0" smtClean="0">
                <a:effectLst>
                  <a:outerShdw blurRad="38100" dist="38100" dir="2700000" algn="tl">
                    <a:srgbClr val="000000">
                      <a:alpha val="43137"/>
                    </a:srgbClr>
                  </a:outerShdw>
                </a:effectLst>
              </a:rPr>
              <a:t> </a:t>
            </a:r>
            <a:r>
              <a:rPr lang="cs-CZ" b="1" dirty="0" err="1" smtClean="0">
                <a:effectLst>
                  <a:outerShdw blurRad="38100" dist="38100" dir="2700000" algn="tl">
                    <a:srgbClr val="000000">
                      <a:alpha val="43137"/>
                    </a:srgbClr>
                  </a:outerShdw>
                </a:effectLst>
              </a:rPr>
              <a:t>Writings</a:t>
            </a:r>
            <a:r>
              <a:rPr lang="cs-CZ" b="1" dirty="0" smtClean="0">
                <a:effectLst>
                  <a:outerShdw blurRad="38100" dist="38100" dir="2700000" algn="tl">
                    <a:srgbClr val="000000">
                      <a:alpha val="43137"/>
                    </a:srgbClr>
                  </a:outerShdw>
                </a:effectLst>
              </a:rPr>
              <a:t>, s. 258–261)</a:t>
            </a:r>
            <a:endParaRPr lang="cs-CZ"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9324528" cy="6858000"/>
          </a:xfrm>
        </p:spPr>
        <p:txBody>
          <a:bodyPr>
            <a:normAutofit fontScale="92500" lnSpcReduction="10000"/>
          </a:bodyPr>
          <a:lstStyle/>
          <a:p>
            <a:r>
              <a:rPr lang="cs-CZ" b="1" dirty="0" smtClean="0">
                <a:effectLst>
                  <a:outerShdw blurRad="38100" dist="38100" dir="2700000" algn="tl">
                    <a:srgbClr val="000000">
                      <a:alpha val="43137"/>
                    </a:srgbClr>
                  </a:outerShdw>
                </a:effectLst>
              </a:rPr>
              <a:t>„Zvěstování poselství prvního, druhého a třetího anděla začalo na základě inspirovaného Slova. Nesmí se z něj odstranit ani nejmenší detail. Nikdo </a:t>
            </a:r>
          </a:p>
          <a:p>
            <a:r>
              <a:rPr lang="cs-CZ" b="1" dirty="0" smtClean="0">
                <a:effectLst>
                  <a:outerShdw blurRad="38100" dist="38100" dir="2700000" algn="tl">
                    <a:srgbClr val="000000">
                      <a:alpha val="43137"/>
                    </a:srgbClr>
                  </a:outerShdw>
                </a:effectLst>
              </a:rPr>
              <a:t> z lidí nedostal pravomoc změnit obsah těchto poselství a tvrdit, že Nový zákon nahradil Starý zákon. Starý zákon je evangeliem v předobrazech a symbolech. Nový zákon tvoří základ. Oba jsou </a:t>
            </a:r>
          </a:p>
          <a:p>
            <a:r>
              <a:rPr lang="cs-CZ" b="1" dirty="0" smtClean="0">
                <a:effectLst>
                  <a:outerShdw blurRad="38100" dist="38100" dir="2700000" algn="tl">
                    <a:srgbClr val="000000">
                      <a:alpha val="43137"/>
                    </a:srgbClr>
                  </a:outerShdw>
                </a:effectLst>
              </a:rPr>
              <a:t>stejně důležité. Ježíš učil ze Starého zákona a tato naučení vůbec neztratila svoji moc. První a druhé poselství zaznívalo v letech 1843 a 1844 a nyní představujeme třetí poselství, avšak bude třeba přinášet stále všechna tři poselství. Dnes, stejně jako v minulosti, je důležité poselství tří andělů lidem připomínat. Slovem i písmem máme zvěstovat poselství, zdůrazňovat jejich pořadí a vykládat proroctví, která nás vedou k poselství třetího anděla. Třetí poselství nemůže existovat bez prvního a druhého. Tato poselství máme světu představovat v knihách i v rozhovorech. Představují totiž linii prorockých dějin a odhalují to, co se událo v minulosti, i to, co se teprve v budoucnosti stane…</a:t>
            </a:r>
            <a:endParaRPr lang="cs-CZ"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9144000" cy="7173416"/>
          </a:xfrm>
        </p:spPr>
        <p:txBody>
          <a:bodyPr/>
          <a:lstStyle/>
          <a:p>
            <a:r>
              <a:rPr lang="cs-CZ" b="1" dirty="0" smtClean="0">
                <a:effectLst>
                  <a:outerShdw blurRad="38100" dist="38100" dir="2700000" algn="tl">
                    <a:srgbClr val="000000">
                      <a:alpha val="43137"/>
                    </a:srgbClr>
                  </a:outerShdw>
                </a:effectLst>
              </a:rPr>
              <a:t>Obdrželi jsme úkol zvěstovat Boží přikázání </a:t>
            </a:r>
          </a:p>
          <a:p>
            <a:r>
              <a:rPr lang="cs-CZ" b="1" dirty="0" smtClean="0">
                <a:effectLst>
                  <a:outerShdw blurRad="38100" dist="38100" dir="2700000" algn="tl">
                    <a:srgbClr val="000000">
                      <a:alpha val="43137"/>
                    </a:srgbClr>
                  </a:outerShdw>
                </a:effectLst>
              </a:rPr>
              <a:t> a svědectví Ježíše Krista. Svět musí uslyšet výzvu: ‚Připrav se… na setkání se svým Bohem‘ (</a:t>
            </a:r>
            <a:r>
              <a:rPr lang="cs-CZ" b="1" dirty="0" err="1" smtClean="0">
                <a:effectLst>
                  <a:outerShdw blurRad="38100" dist="38100" dir="2700000" algn="tl">
                    <a:srgbClr val="000000">
                      <a:alpha val="43137"/>
                    </a:srgbClr>
                  </a:outerShdw>
                </a:effectLst>
              </a:rPr>
              <a:t>Am</a:t>
            </a:r>
            <a:r>
              <a:rPr lang="cs-CZ" b="1" dirty="0" smtClean="0">
                <a:effectLst>
                  <a:outerShdw blurRad="38100" dist="38100" dir="2700000" algn="tl">
                    <a:srgbClr val="000000">
                      <a:alpha val="43137"/>
                    </a:srgbClr>
                  </a:outerShdw>
                </a:effectLst>
              </a:rPr>
              <a:t> 4,12). </a:t>
            </a:r>
          </a:p>
          <a:p>
            <a:r>
              <a:rPr lang="cs-CZ" b="1" dirty="0" smtClean="0">
                <a:effectLst>
                  <a:outerShdw blurRad="38100" dist="38100" dir="2700000" algn="tl">
                    <a:srgbClr val="000000">
                      <a:alpha val="43137"/>
                    </a:srgbClr>
                  </a:outerShdw>
                </a:effectLst>
              </a:rPr>
              <a:t> Tato výzva platí i osobně pro každého z nás. Vybízí nás, abychom odložili všechno, co nás zatěžuje, </a:t>
            </a:r>
          </a:p>
          <a:p>
            <a:r>
              <a:rPr lang="cs-CZ" b="1" dirty="0" smtClean="0">
                <a:effectLst>
                  <a:outerShdw blurRad="38100" dist="38100" dir="2700000" algn="tl">
                    <a:srgbClr val="000000">
                      <a:alpha val="43137"/>
                    </a:srgbClr>
                  </a:outerShdw>
                </a:effectLst>
              </a:rPr>
              <a:t> i každý hřích, který se nás tak snadno přidrží. Moji spoluvěřící, naším úkolem je vzít na sebe Kristovo jho. Ujistěme se, že náš dům je postavený na skále. Neohrožujme svůj věčný život. Možná se nedožijeme nebezpečných událostí, které jsou před námi. Nikdo z nás si ale nemůže být jist svým životem. Neměli bychom proto stále bdít a být na stráži? Neměli bychom pečlivě zkoumat sami sebe a položit si otázku: Co pro mě bude znamenat věčnost? </a:t>
            </a:r>
            <a:endParaRPr lang="cs-CZ"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858</TotalTime>
  <Words>2376</Words>
  <Application>Microsoft Office PowerPoint</Application>
  <PresentationFormat>Předvádění na obrazovce (4:3)</PresentationFormat>
  <Paragraphs>117</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Bohatý</vt:lpstr>
      <vt:lpstr>Snímek 1</vt:lpstr>
      <vt:lpstr>poselstVí tří andělů Východisko postoje V doBě konce</vt:lpstr>
      <vt:lpstr>Snímek 3</vt:lpstr>
      <vt:lpstr>Snímek 4</vt:lpstr>
      <vt:lpstr>Snímek 5</vt:lpstr>
      <vt:lpstr>Snímek 6</vt:lpstr>
      <vt:lpstr>Snímek 7</vt:lpstr>
      <vt:lpstr>Snímek 8</vt:lpstr>
      <vt:lpstr>Snímek 9</vt:lpstr>
      <vt:lpstr>Snímek 10</vt:lpstr>
      <vt:lpstr>poselstVí tří andělů Východisko postoje V doBě konce</vt:lpstr>
      <vt:lpstr>Snímek 12</vt:lpstr>
      <vt:lpstr>poselstVí tří andělů Východisko postoje V doBě konce</vt:lpstr>
      <vt:lpstr>Zjevení 14,6 – 10 (čsp)</vt:lpstr>
      <vt:lpstr>Zjevení 14,11.12 (ČSP)</vt:lpstr>
      <vt:lpstr>Snímek 16</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Snímek 26</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poselstVí tří andělů Východisko postoje V doBě konce</vt:lpstr>
      <vt:lpstr>Snímek 32</vt:lpstr>
      <vt:lpstr>Snímek 33</vt:lpstr>
      <vt:lpstr>Snímek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Enoch Martínek</dc:creator>
  <cp:lastModifiedBy>Enoch Martínek</cp:lastModifiedBy>
  <cp:revision>18</cp:revision>
  <dcterms:created xsi:type="dcterms:W3CDTF">2021-11-09T13:37:57Z</dcterms:created>
  <dcterms:modified xsi:type="dcterms:W3CDTF">2021-11-12T19:25:03Z</dcterms:modified>
</cp:coreProperties>
</file>