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D2D2-4860-4206-B1B6-2D367DD31631}" type="datetimeFigureOut">
              <a:rPr lang="cs-CZ" smtClean="0"/>
              <a:t>3. 7. 2019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E0D-6F3B-4882-9283-46F3D23BC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D2D2-4860-4206-B1B6-2D367DD31631}" type="datetimeFigureOut">
              <a:rPr lang="cs-CZ" smtClean="0"/>
              <a:t>3. 7. 2019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E0D-6F3B-4882-9283-46F3D23BC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D2D2-4860-4206-B1B6-2D367DD31631}" type="datetimeFigureOut">
              <a:rPr lang="cs-CZ" smtClean="0"/>
              <a:t>3. 7. 2019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E0D-6F3B-4882-9283-46F3D23BC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D2D2-4860-4206-B1B6-2D367DD31631}" type="datetimeFigureOut">
              <a:rPr lang="cs-CZ" smtClean="0"/>
              <a:t>3. 7. 2019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E0D-6F3B-4882-9283-46F3D23BC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D2D2-4860-4206-B1B6-2D367DD31631}" type="datetimeFigureOut">
              <a:rPr lang="cs-CZ" smtClean="0"/>
              <a:t>3. 7. 2019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E0D-6F3B-4882-9283-46F3D23BC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D2D2-4860-4206-B1B6-2D367DD31631}" type="datetimeFigureOut">
              <a:rPr lang="cs-CZ" smtClean="0"/>
              <a:t>3. 7. 2019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E0D-6F3B-4882-9283-46F3D23BC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D2D2-4860-4206-B1B6-2D367DD31631}" type="datetimeFigureOut">
              <a:rPr lang="cs-CZ" smtClean="0"/>
              <a:t>3. 7. 2019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E0D-6F3B-4882-9283-46F3D23BC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D2D2-4860-4206-B1B6-2D367DD31631}" type="datetimeFigureOut">
              <a:rPr lang="cs-CZ" smtClean="0"/>
              <a:t>3. 7. 2019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E0D-6F3B-4882-9283-46F3D23BC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D2D2-4860-4206-B1B6-2D367DD31631}" type="datetimeFigureOut">
              <a:rPr lang="cs-CZ" smtClean="0"/>
              <a:t>3. 7. 2019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E0D-6F3B-4882-9283-46F3D23BC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D2D2-4860-4206-B1B6-2D367DD31631}" type="datetimeFigureOut">
              <a:rPr lang="cs-CZ" smtClean="0"/>
              <a:t>3. 7. 2019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E0D-6F3B-4882-9283-46F3D23BC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D2D2-4860-4206-B1B6-2D367DD31631}" type="datetimeFigureOut">
              <a:rPr lang="cs-CZ" smtClean="0"/>
              <a:t>3. 7. 2019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E0D-6F3B-4882-9283-46F3D23BC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D2D2-4860-4206-B1B6-2D367DD31631}" type="datetimeFigureOut">
              <a:rPr lang="cs-CZ" smtClean="0"/>
              <a:t>3. 7. 2019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BCE0D-6F3B-4882-9283-46F3D23BCCAC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00809"/>
            <a:ext cx="9144000" cy="1899642"/>
          </a:xfrm>
        </p:spPr>
        <p:txBody>
          <a:bodyPr>
            <a:normAutofit fontScale="90000"/>
          </a:bodyPr>
          <a:lstStyle/>
          <a:p>
            <a: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Chvála rozmanitosti</a:t>
            </a:r>
            <a:endParaRPr lang="cs-CZ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509120"/>
            <a:ext cx="8856984" cy="2160240"/>
          </a:xfrm>
        </p:spPr>
        <p:txBody>
          <a:bodyPr>
            <a:normAutofit fontScale="92500" lnSpcReduction="20000"/>
          </a:bodyPr>
          <a:lstStyle/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/>
              <a:t>„Velebeno budiž jméno Hospodinovo! Přidejte se k chvále všechny země světa, vládcové i všichni prostí občané, mladí jako staří, chlapci stejně jako dívky!“   Žalm 148,1.11.12 </a:t>
            </a:r>
            <a:r>
              <a:rPr lang="cs-CZ" sz="1800" b="1" dirty="0" smtClean="0"/>
              <a:t>(SNC)</a:t>
            </a:r>
            <a:endParaRPr lang="cs-CZ" b="1" dirty="0"/>
          </a:p>
        </p:txBody>
      </p:sp>
      <p:pic>
        <p:nvPicPr>
          <p:cNvPr id="13314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762500" cy="336232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Chvála rozmanitosti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lnSpcReduction="10000"/>
          </a:bodyPr>
          <a:lstStyle/>
          <a:p>
            <a:r>
              <a:rPr lang="cs-CZ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Kloní se moje mysl k ustáleným formám, anebo je otevřená k růstu</a:t>
            </a:r>
            <a:r>
              <a:rPr lang="cs-CZ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cs-CZ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„Své ucho k moudrosti nakloň, srdce otevři pro rozumnost! Ano, po rozumnosti volej, přivolej k sobě rozvahu. Když ji jak stříbro vyhledávat budeš, pátrat po ní jak po pokladech, úctě k Hospodinu tehdy porozumíš, k poznání Boha dospěješ. Jen Hospodin přece dává moudrost, poznání a rozumnost pramení z jeho úst. Zdravý úsudek on pro upřímné chová, štítem je pro ty, kdo žijí poctivě“</a:t>
            </a:r>
            <a:r>
              <a:rPr lang="cs-CZ" dirty="0"/>
              <a:t> (</a:t>
            </a:r>
            <a:r>
              <a:rPr lang="cs-CZ" b="1" dirty="0" err="1"/>
              <a:t>Př</a:t>
            </a:r>
            <a:r>
              <a:rPr lang="cs-CZ" b="1" dirty="0"/>
              <a:t> 2,2-7</a:t>
            </a:r>
            <a:r>
              <a:rPr lang="cs-CZ" dirty="0"/>
              <a:t>; B21)</a:t>
            </a:r>
            <a:endPara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661046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Chvála rozmanitosti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b="1" dirty="0" err="1"/>
              <a:t>Římanůn</a:t>
            </a:r>
            <a:r>
              <a:rPr lang="cs-CZ" b="1" dirty="0"/>
              <a:t> 12,2</a:t>
            </a:r>
            <a:r>
              <a:rPr lang="cs-CZ" dirty="0"/>
              <a:t>: „A nepřizpůsobujte se tomuto věku, nýbrž proměňujte se obnovou své mysli, abyste mohli rozpoznat, co je vůle Boží, co je dobré, Bohu milé a dokonalé“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71600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21506" name="Picture 2" descr="Výsledek obrázku pro pictures of adventists members at general s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8208912" cy="39330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Chvála rozmanitosti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495800" cy="580526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Každá vločka má unikátní tvar. „Mohou být velice podobné, ale v nějakých drobných detailech se nakonec budou lišit. To je příroda,“ podotýká Jiří </a:t>
            </a:r>
            <a:r>
              <a:rPr lang="cs-CZ" dirty="0" err="1"/>
              <a:t>Pavlásek</a:t>
            </a:r>
            <a:r>
              <a:rPr lang="cs-CZ" dirty="0"/>
              <a:t>. Šesterečná struktura sněhových vloček, která jim dodává na pohled fascinující vzhled, vězí ve tvaru molekuly vody. Ta je asymetrická, a pokud vytváří ledový krystal, má ve svém základu tvar šestiúhelníku. Na každém jeho vrcholu je jeden </a:t>
            </a:r>
            <a:r>
              <a:rPr lang="cs-CZ" dirty="0" smtClean="0"/>
              <a:t>kyslík.</a:t>
            </a:r>
            <a:endParaRPr lang="cs-CZ" dirty="0"/>
          </a:p>
        </p:txBody>
      </p:sp>
      <p:pic>
        <p:nvPicPr>
          <p:cNvPr id="14338" name="Picture 2" descr="Výsledek obrázku pro pictures of diversity snow flak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3630"/>
            <a:ext cx="4572000" cy="584437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Chvála rozmanitosti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</a:t>
            </a:r>
            <a:r>
              <a:rPr lang="cs-CZ" b="1" dirty="0"/>
              <a:t>Genesis 1,10-24</a:t>
            </a:r>
            <a:r>
              <a:rPr lang="cs-CZ" dirty="0"/>
              <a:t> se 10x opakuje stále jeden výrok: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„rozmanité druhy“</a:t>
            </a:r>
            <a:r>
              <a:rPr lang="cs-CZ" dirty="0"/>
              <a:t>. Od druhého až do šestého dne Stvořitel použil obrovskou rozmanitost druhů flory i fauny. A stejně při stvoření člověka postupoval originálně – muž a žena se stali naprosto jedinečnými bytostmi, s odlišnými schopnostmi jak fyzickými tak i duševními.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15362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4716016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Chvála rozmanitosti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495800" cy="5589240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Rozmanitost 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životního stylu 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</a:t>
            </a:r>
            <a:r>
              <a:rPr lang="cs-CZ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4,3-7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lvl="0" indent="-514350">
              <a:buNone/>
            </a:pPr>
            <a:r>
              <a:rPr lang="cs-CZ" b="1" dirty="0" smtClean="0"/>
              <a:t>„Za všech okolností pozorně zkoumejte, co vám napovídá Boží Duch. Tak se vyhnete třenicím. Všichni patříme k jednomu tělu a jsme vedeni týmž společným Duchem k jediné slavné budoucnosti.“</a:t>
            </a:r>
            <a:endParaRPr lang="cs-CZ" b="1" dirty="0"/>
          </a:p>
          <a:p>
            <a:endParaRPr lang="cs-CZ" dirty="0"/>
          </a:p>
        </p:txBody>
      </p:sp>
      <p:pic>
        <p:nvPicPr>
          <p:cNvPr id="16386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860032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Chvála rozmanitosti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Rozdílné pojetí skromnosti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Výsledek obrázku pro pictures of adventists churc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4427984" cy="3816424"/>
          </a:xfrm>
          <a:prstGeom prst="rect">
            <a:avLst/>
          </a:prstGeom>
          <a:noFill/>
        </p:spPr>
      </p:pic>
      <p:pic>
        <p:nvPicPr>
          <p:cNvPr id="20484" name="Picture 4" descr="Výsledek obrázku pro pictures of adventists church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4486275" cy="42264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Chvála rozmanitosti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Odlišnosti 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přístupu k obřadům </a:t>
            </a:r>
            <a:endParaRPr lang="cs-CZ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4" descr="Výsledek obrázku pro pictures of adventists baptismal ceremo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8784976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Chvála rozmanitosti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None/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Rozmanitost 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teologii</a:t>
            </a:r>
            <a:r>
              <a:rPr lang="cs-C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14350" indent="-514350">
              <a:buNone/>
            </a:pPr>
            <a:endParaRPr lang="cs-CZ" dirty="0"/>
          </a:p>
        </p:txBody>
      </p:sp>
      <p:pic>
        <p:nvPicPr>
          <p:cNvPr id="18434" name="Picture 2" descr="Výsledek obrázku pro pictures of adventist the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7848872" cy="42984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733054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Chvála rozmanitosti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Rozmanitost obohacuje</a:t>
            </a: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  <p:pic>
        <p:nvPicPr>
          <p:cNvPr id="19458" name="Picture 2" descr="http://www.sborvinohrady.cz/foto/2013-foto-sbor/img0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572500" cy="558924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Chvála rozmanitosti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900" b="1" dirty="0">
                <a:solidFill>
                  <a:srgbClr val="FF0000"/>
                </a:solidFill>
              </a:rPr>
              <a:t>Nezbytnost růstu</a:t>
            </a:r>
            <a:endParaRPr lang="cs-CZ" sz="3900" dirty="0">
              <a:solidFill>
                <a:srgbClr val="FF0000"/>
              </a:solidFill>
            </a:endParaRPr>
          </a:p>
          <a:p>
            <a:r>
              <a:rPr lang="cs-CZ" b="1" dirty="0"/>
              <a:t>„Přestože všude ve společnosti panuje rozdělení, Pán Ježíš by si přál, aby v kontrastu k tomuto rozpolcení znakem jeho následovníků byla jednota. V jednotě je síla, v rozdělení je slabost… Různorodé náhledy či představy na jednu a tutéž věc mají spojovat srdce k srdci – tak se projevují obrácení lidé prostřednictvím pravdy, která všechny přitahuje ke kříži.“</a:t>
            </a:r>
            <a:r>
              <a:rPr lang="cs-CZ" dirty="0"/>
              <a:t> (</a:t>
            </a:r>
            <a:r>
              <a:rPr lang="cs-CZ" dirty="0" err="1"/>
              <a:t>Letter</a:t>
            </a:r>
            <a:r>
              <a:rPr lang="cs-CZ" dirty="0"/>
              <a:t> 31, 1892)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lm Springs Sevent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Palm Springs Seventh</Template>
  <TotalTime>226</TotalTime>
  <Words>228</Words>
  <Application>Microsoft Office PowerPoint</Application>
  <PresentationFormat>Předvádění na obrazovce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Palm Springs Seventh</vt:lpstr>
      <vt:lpstr>   Chvála rozmanitosti</vt:lpstr>
      <vt:lpstr>Chvála rozmanitosti</vt:lpstr>
      <vt:lpstr>Chvála rozmanitosti</vt:lpstr>
      <vt:lpstr>Chvála rozmanitosti</vt:lpstr>
      <vt:lpstr>Chvála rozmanitosti</vt:lpstr>
      <vt:lpstr>Chvála rozmanitosti</vt:lpstr>
      <vt:lpstr>Chvála rozmanitosti</vt:lpstr>
      <vt:lpstr>Chvála rozmanitosti</vt:lpstr>
      <vt:lpstr>Chvála rozmanitosti</vt:lpstr>
      <vt:lpstr>Chvála rozmanitosti</vt:lpstr>
      <vt:lpstr>Chvála rozmanitosti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Chvála rozmanitosti</dc:title>
  <dc:creator>Enoch Martínek</dc:creator>
  <cp:lastModifiedBy>Enoch Martínek</cp:lastModifiedBy>
  <cp:revision>11</cp:revision>
  <dcterms:created xsi:type="dcterms:W3CDTF">2019-07-03T08:48:10Z</dcterms:created>
  <dcterms:modified xsi:type="dcterms:W3CDTF">2019-07-03T12:34:33Z</dcterms:modified>
</cp:coreProperties>
</file>